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handoutMasterIdLst>
    <p:handoutMasterId r:id="rId15"/>
  </p:handoutMasterIdLst>
  <p:sldIdLst>
    <p:sldId id="291" r:id="rId2"/>
    <p:sldId id="256" r:id="rId3"/>
    <p:sldId id="275" r:id="rId4"/>
    <p:sldId id="276" r:id="rId5"/>
    <p:sldId id="277" r:id="rId6"/>
    <p:sldId id="278" r:id="rId7"/>
    <p:sldId id="279" r:id="rId8"/>
    <p:sldId id="285" r:id="rId9"/>
    <p:sldId id="261" r:id="rId10"/>
    <p:sldId id="287" r:id="rId11"/>
    <p:sldId id="292" r:id="rId12"/>
    <p:sldId id="288" r:id="rId13"/>
    <p:sldId id="266" r:id="rId1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215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08AB347-480E-4B53-B3D5-3DA0EC86B5F5}" type="datetimeFigureOut">
              <a:rPr lang="en-CA"/>
              <a:pPr>
                <a:defRPr/>
              </a:pPr>
              <a:t>29/08/2014</a:t>
            </a:fld>
            <a:endParaRPr lang="en-CA"/>
          </a:p>
        </p:txBody>
      </p:sp>
      <p:sp>
        <p:nvSpPr>
          <p:cNvPr id="215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0817B5C-543E-4679-992A-EF8B1414D3CC}" type="slidenum">
              <a:rPr lang="en-CA"/>
              <a:pPr>
                <a:defRPr/>
              </a:pPr>
              <a:t>‹#›</a:t>
            </a:fld>
            <a:endParaRPr lang="en-CA"/>
          </a:p>
        </p:txBody>
      </p:sp>
    </p:spTree>
    <p:extLst>
      <p:ext uri="{BB962C8B-B14F-4D97-AF65-F5344CB8AC3E}">
        <p14:creationId xmlns:p14="http://schemas.microsoft.com/office/powerpoint/2010/main" val="1823780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5BAB5E0B-BEAE-45A6-A22E-1399BE205B74}" type="datetimeFigureOut">
              <a:rPr lang="en-US"/>
              <a:pPr>
                <a:defRPr/>
              </a:pPr>
              <a:t>8/29/2014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924800" y="6356350"/>
            <a:ext cx="762000" cy="365125"/>
          </a:xfrm>
        </p:spPr>
        <p:txBody>
          <a:bodyPr/>
          <a:lstStyle>
            <a:lvl1pPr>
              <a:defRPr/>
            </a:lvl1pPr>
          </a:lstStyle>
          <a:p>
            <a:pPr>
              <a:defRPr/>
            </a:pPr>
            <a:fld id="{87F67AEC-C802-47B7-9741-A6EAD664E4D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6AFB1DD-6130-4FCD-9E54-08B46A44EA47}" type="datetimeFigureOut">
              <a:rPr lang="en-US"/>
              <a:pPr>
                <a:defRPr/>
              </a:pPr>
              <a:t>8/29/2014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4134F99-1826-44A2-8A1E-D6ABEFA98C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b="0">
                <a:solidFill>
                  <a:schemeClr val="tx2">
                    <a:shade val="90000"/>
                  </a:schemeClr>
                </a:solidFill>
                <a:latin typeface="+mn-lt"/>
              </a:defRPr>
            </a:lvl1pPr>
          </a:lstStyle>
          <a:p>
            <a:pPr>
              <a:defRPr/>
            </a:pPr>
            <a:fld id="{95F5F610-282E-46FA-A67F-98E948FF61F5}" type="datetimeFigureOut">
              <a:rPr lang="en-US"/>
              <a:pPr>
                <a:defRPr/>
              </a:pPr>
              <a:t>8/29/2014</a:t>
            </a:fld>
            <a:endParaRPr lang="en-US"/>
          </a:p>
        </p:txBody>
      </p:sp>
      <p:sp>
        <p:nvSpPr>
          <p:cNvPr id="12"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b="0">
                <a:solidFill>
                  <a:schemeClr val="tx2">
                    <a:shade val="90000"/>
                  </a:schemeClr>
                </a:solidFill>
                <a:latin typeface="+mn-lt"/>
              </a:defRPr>
            </a:lvl1pPr>
          </a:lstStyle>
          <a:p>
            <a:pPr>
              <a:defRPr/>
            </a:pPr>
            <a:endParaRPr lang="en-US"/>
          </a:p>
        </p:txBody>
      </p:sp>
      <p:sp>
        <p:nvSpPr>
          <p:cNvPr id="13"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b="0">
                <a:solidFill>
                  <a:schemeClr val="tx2">
                    <a:shade val="90000"/>
                  </a:schemeClr>
                </a:solidFill>
                <a:latin typeface="+mn-lt"/>
              </a:defRPr>
            </a:lvl1pPr>
          </a:lstStyle>
          <a:p>
            <a:pPr>
              <a:defRPr/>
            </a:pPr>
            <a:fld id="{D20E9DDD-483A-48D1-8EB4-946AD8561E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Arial" charset="0"/>
        </a:defRPr>
      </a:lvl2pPr>
      <a:lvl3pPr algn="l" rtl="0" eaLnBrk="0" fontAlgn="base" hangingPunct="0">
        <a:spcBef>
          <a:spcPct val="0"/>
        </a:spcBef>
        <a:spcAft>
          <a:spcPct val="0"/>
        </a:spcAft>
        <a:defRPr sz="5000">
          <a:solidFill>
            <a:schemeClr val="tx2"/>
          </a:solidFill>
          <a:latin typeface="Arial" charset="0"/>
        </a:defRPr>
      </a:lvl3pPr>
      <a:lvl4pPr algn="l" rtl="0" eaLnBrk="0" fontAlgn="base" hangingPunct="0">
        <a:spcBef>
          <a:spcPct val="0"/>
        </a:spcBef>
        <a:spcAft>
          <a:spcPct val="0"/>
        </a:spcAft>
        <a:defRPr sz="5000">
          <a:solidFill>
            <a:schemeClr val="tx2"/>
          </a:solidFill>
          <a:latin typeface="Arial" charset="0"/>
        </a:defRPr>
      </a:lvl4pPr>
      <a:lvl5pPr algn="l" rtl="0" eaLnBrk="0" fontAlgn="base" hangingPunct="0">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EB80A"/>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EB80A"/>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ADDC"/>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hscanadianlaw.weebly.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type="body" idx="4294967295"/>
          </p:nvPr>
        </p:nvSpPr>
        <p:spPr>
          <a:xfrm>
            <a:off x="180108" y="2362200"/>
            <a:ext cx="8229600" cy="4389437"/>
          </a:xfrm>
        </p:spPr>
        <p:txBody>
          <a:bodyPr/>
          <a:lstStyle/>
          <a:p>
            <a:endParaRPr lang="en-CA" dirty="0" smtClean="0"/>
          </a:p>
        </p:txBody>
      </p:sp>
      <p:sp>
        <p:nvSpPr>
          <p:cNvPr id="2" name="Title 1"/>
          <p:cNvSpPr>
            <a:spLocks/>
          </p:cNvSpPr>
          <p:nvPr/>
        </p:nvSpPr>
        <p:spPr bwMode="auto">
          <a:xfrm>
            <a:off x="457200" y="228600"/>
            <a:ext cx="8229600" cy="1143000"/>
          </a:xfrm>
          <a:prstGeom prst="rect">
            <a:avLst/>
          </a:prstGeom>
          <a:noFill/>
          <a:ln w="9525">
            <a:noFill/>
            <a:miter lim="800000"/>
            <a:headEnd/>
            <a:tailEnd/>
          </a:ln>
        </p:spPr>
        <p:txBody>
          <a:bodyPr anchor="ctr"/>
          <a:lstStyle/>
          <a:p>
            <a:r>
              <a:rPr lang="en-CA" sz="5000" b="0" dirty="0">
                <a:solidFill>
                  <a:schemeClr val="tx2"/>
                </a:solidFill>
                <a:effectLst>
                  <a:outerShdw blurRad="38100" dist="38100" dir="2700000" algn="tl">
                    <a:srgbClr val="FFFFFF"/>
                  </a:outerShdw>
                </a:effectLst>
                <a:latin typeface="Calibri" pitchFamily="34" charset="0"/>
              </a:rPr>
              <a:t>Seating Plan – </a:t>
            </a:r>
            <a:r>
              <a:rPr lang="en-CA" sz="5000" b="0" dirty="0" smtClean="0">
                <a:solidFill>
                  <a:schemeClr val="tx2"/>
                </a:solidFill>
                <a:effectLst>
                  <a:outerShdw blurRad="38100" dist="38100" dir="2700000" algn="tl">
                    <a:srgbClr val="FFFFFF"/>
                  </a:outerShdw>
                </a:effectLst>
                <a:latin typeface="Calibri" pitchFamily="34" charset="0"/>
              </a:rPr>
              <a:t> CLU 3MI-01</a:t>
            </a:r>
            <a:endParaRPr lang="en-CA" sz="5000" b="0" dirty="0">
              <a:solidFill>
                <a:schemeClr val="tx2"/>
              </a:solidFill>
              <a:effectLst>
                <a:outerShdw blurRad="38100" dist="38100" dir="2700000" algn="tl">
                  <a:srgbClr val="FFFFFF"/>
                </a:outerShdw>
              </a:effectLst>
              <a:latin typeface="Calibri" pitchFamily="34" charset="0"/>
            </a:endParaRPr>
          </a:p>
        </p:txBody>
      </p:sp>
      <p:sp>
        <p:nvSpPr>
          <p:cNvPr id="23558" name="Text Box 6"/>
          <p:cNvSpPr txBox="1">
            <a:spLocks noChangeArrowheads="1"/>
          </p:cNvSpPr>
          <p:nvPr/>
        </p:nvSpPr>
        <p:spPr bwMode="auto">
          <a:xfrm>
            <a:off x="3086100" y="1210012"/>
            <a:ext cx="2971800" cy="366713"/>
          </a:xfrm>
          <a:prstGeom prst="rect">
            <a:avLst/>
          </a:prstGeom>
          <a:noFill/>
          <a:ln w="9525">
            <a:noFill/>
            <a:miter lim="800000"/>
            <a:headEnd/>
            <a:tailEnd/>
          </a:ln>
        </p:spPr>
        <p:txBody>
          <a:bodyPr>
            <a:spAutoFit/>
          </a:bodyPr>
          <a:lstStyle/>
          <a:p>
            <a:pPr eaLnBrk="0" hangingPunct="0">
              <a:spcBef>
                <a:spcPct val="50000"/>
              </a:spcBef>
            </a:pPr>
            <a:r>
              <a:rPr lang="en-CA" dirty="0"/>
              <a:t>Front of Classroom</a:t>
            </a:r>
          </a:p>
        </p:txBody>
      </p:sp>
      <p:sp>
        <p:nvSpPr>
          <p:cNvPr id="23559" name="Text Box 7"/>
          <p:cNvSpPr txBox="1">
            <a:spLocks noChangeArrowheads="1"/>
          </p:cNvSpPr>
          <p:nvPr/>
        </p:nvSpPr>
        <p:spPr bwMode="auto">
          <a:xfrm rot="5400000">
            <a:off x="-397878" y="4250324"/>
            <a:ext cx="1371601" cy="338554"/>
          </a:xfrm>
          <a:prstGeom prst="rect">
            <a:avLst/>
          </a:prstGeom>
          <a:noFill/>
          <a:ln w="9525">
            <a:noFill/>
            <a:miter lim="800000"/>
            <a:headEnd/>
            <a:tailEnd/>
          </a:ln>
        </p:spPr>
        <p:txBody>
          <a:bodyPr wrap="square">
            <a:spAutoFit/>
          </a:bodyPr>
          <a:lstStyle/>
          <a:p>
            <a:pPr eaLnBrk="0" hangingPunct="0">
              <a:spcBef>
                <a:spcPct val="50000"/>
              </a:spcBef>
            </a:pPr>
            <a:r>
              <a:rPr lang="en-CA" sz="1600" dirty="0"/>
              <a:t>Windows</a:t>
            </a:r>
          </a:p>
        </p:txBody>
      </p:sp>
      <p:pic>
        <p:nvPicPr>
          <p:cNvPr id="6" name="Picture 5"/>
          <p:cNvPicPr/>
          <p:nvPr/>
        </p:nvPicPr>
        <p:blipFill rotWithShape="1">
          <a:blip r:embed="rId2"/>
          <a:srcRect l="12236" t="23504" r="28524" b="21591"/>
          <a:stretch/>
        </p:blipFill>
        <p:spPr>
          <a:xfrm>
            <a:off x="626477" y="1756126"/>
            <a:ext cx="8060323" cy="50741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p:txBody>
          <a:bodyPr/>
          <a:lstStyle/>
          <a:p>
            <a:r>
              <a:rPr lang="en-US" dirty="0" smtClean="0"/>
              <a:t>Course Website:</a:t>
            </a:r>
            <a:endParaRPr lang="en-CA" dirty="0" smtClean="0"/>
          </a:p>
        </p:txBody>
      </p:sp>
      <p:sp>
        <p:nvSpPr>
          <p:cNvPr id="13314" name="Rectangle 3"/>
          <p:cNvSpPr>
            <a:spLocks noGrp="1"/>
          </p:cNvSpPr>
          <p:nvPr>
            <p:ph type="body" idx="4294967295"/>
          </p:nvPr>
        </p:nvSpPr>
        <p:spPr/>
        <p:txBody>
          <a:bodyPr/>
          <a:lstStyle/>
          <a:p>
            <a:r>
              <a:rPr lang="en-US" dirty="0" smtClean="0">
                <a:hlinkClick r:id="rId2"/>
              </a:rPr>
              <a:t>www.phscanadianlaw.weebly.com</a:t>
            </a:r>
            <a:endParaRPr lang="en-US" dirty="0" smtClean="0"/>
          </a:p>
          <a:p>
            <a:endParaRPr lang="en-CA"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a:xfrm>
            <a:off x="457200" y="381000"/>
            <a:ext cx="8229600" cy="933450"/>
          </a:xfrm>
        </p:spPr>
        <p:txBody>
          <a:bodyPr/>
          <a:lstStyle/>
          <a:p>
            <a:r>
              <a:rPr lang="en-US" dirty="0" smtClean="0"/>
              <a:t>Essential Learning:</a:t>
            </a:r>
            <a:endParaRPr lang="en-CA" dirty="0" smtClean="0"/>
          </a:p>
        </p:txBody>
      </p:sp>
      <p:sp>
        <p:nvSpPr>
          <p:cNvPr id="13314" name="Rectangle 3"/>
          <p:cNvSpPr>
            <a:spLocks noGrp="1"/>
          </p:cNvSpPr>
          <p:nvPr>
            <p:ph type="body" idx="4294967295"/>
          </p:nvPr>
        </p:nvSpPr>
        <p:spPr>
          <a:xfrm>
            <a:off x="152400" y="1371600"/>
            <a:ext cx="8763000" cy="4953001"/>
          </a:xfrm>
        </p:spPr>
        <p:txBody>
          <a:bodyPr/>
          <a:lstStyle/>
          <a:p>
            <a:pPr marL="0" indent="0">
              <a:buNone/>
            </a:pPr>
            <a:r>
              <a:rPr lang="en-GB" sz="1400" dirty="0"/>
              <a:t>Through skills such as collaboration, critical analysis, communication, and inquiry based thinking, a successful law student will be able to:</a:t>
            </a:r>
            <a:endParaRPr lang="en-CA" sz="1400" dirty="0"/>
          </a:p>
          <a:p>
            <a:pPr lvl="0"/>
            <a:r>
              <a:rPr lang="en-GB" sz="1400" dirty="0" err="1"/>
              <a:t>Analyze</a:t>
            </a:r>
            <a:r>
              <a:rPr lang="en-GB" sz="1400" dirty="0"/>
              <a:t> Canada’s legal system by investigating what is law, why society have laws and the categories of law</a:t>
            </a:r>
            <a:endParaRPr lang="en-CA" sz="1400" dirty="0"/>
          </a:p>
          <a:p>
            <a:pPr lvl="0"/>
            <a:r>
              <a:rPr lang="en-GB" sz="1400" dirty="0"/>
              <a:t>Examine the impact of historical developments and the law-making process in Canada</a:t>
            </a:r>
            <a:endParaRPr lang="en-CA" sz="1400" dirty="0"/>
          </a:p>
          <a:p>
            <a:pPr lvl="0"/>
            <a:r>
              <a:rPr lang="en-GB" sz="1400" dirty="0"/>
              <a:t>Describe the rights and freedoms enshrined in Canada’s democratic legal system and how laws are interpreted, limited, enforced in Canada and in Ontario</a:t>
            </a:r>
            <a:endParaRPr lang="en-CA" sz="1400" dirty="0"/>
          </a:p>
          <a:p>
            <a:endParaRPr lang="en-CA" sz="1400" dirty="0"/>
          </a:p>
          <a:p>
            <a:pPr lvl="0"/>
            <a:r>
              <a:rPr lang="en-GB" sz="1400" dirty="0"/>
              <a:t>Explain how a criminal defence is defined, purposes of sentencing and how it applies to youth in Canada and in Ontario</a:t>
            </a:r>
            <a:endParaRPr lang="en-CA" sz="1400" dirty="0"/>
          </a:p>
          <a:p>
            <a:pPr marL="0" indent="0">
              <a:buNone/>
            </a:pPr>
            <a:endParaRPr lang="en-CA" sz="1400" dirty="0"/>
          </a:p>
          <a:p>
            <a:pPr lvl="0"/>
            <a:r>
              <a:rPr lang="en-GB" sz="1400" dirty="0"/>
              <a:t>Describe the procedures and legal institutions involved in bringing a criminal case and civil dispute to trial and resolution</a:t>
            </a:r>
            <a:endParaRPr lang="en-CA" sz="1400" dirty="0"/>
          </a:p>
          <a:p>
            <a:pPr marL="0" indent="0">
              <a:buNone/>
            </a:pPr>
            <a:endParaRPr lang="en-CA" sz="1400" dirty="0"/>
          </a:p>
          <a:p>
            <a:pPr lvl="0"/>
            <a:r>
              <a:rPr lang="en-GB" sz="1400" dirty="0"/>
              <a:t>Distinguish between public and private law and </a:t>
            </a:r>
            <a:r>
              <a:rPr lang="en-GB" sz="1400" dirty="0" err="1"/>
              <a:t>analyze</a:t>
            </a:r>
            <a:r>
              <a:rPr lang="en-GB" sz="1400" dirty="0"/>
              <a:t> the role of law and how it applies to each division of law </a:t>
            </a:r>
            <a:endParaRPr lang="en-CA" sz="1400" dirty="0"/>
          </a:p>
          <a:p>
            <a:pPr marL="0" indent="0">
              <a:buNone/>
            </a:pPr>
            <a:endParaRPr lang="en-CA" sz="1400" dirty="0"/>
          </a:p>
          <a:p>
            <a:pPr lvl="0"/>
            <a:r>
              <a:rPr lang="en-GB" sz="1400" dirty="0"/>
              <a:t>Develop an understanding of the role of the Canadian justice system by assessing legal issues and managing conflict through the application of critical thinking and problem solving</a:t>
            </a:r>
            <a:endParaRPr lang="en-CA" sz="1400" dirty="0"/>
          </a:p>
          <a:p>
            <a:pPr marL="0" indent="0">
              <a:buNone/>
            </a:pPr>
            <a:endParaRPr lang="en-CA" sz="1400" dirty="0"/>
          </a:p>
          <a:p>
            <a:pPr lvl="0"/>
            <a:r>
              <a:rPr lang="en-GB" sz="1400" dirty="0" err="1"/>
              <a:t>Analyze</a:t>
            </a:r>
            <a:r>
              <a:rPr lang="en-GB" sz="1400" dirty="0"/>
              <a:t> and apply their understanding of the relevance of law within society and their daily lives through the application of legal reasoning</a:t>
            </a:r>
            <a:endParaRPr lang="en-CA" sz="1400" dirty="0"/>
          </a:p>
          <a:p>
            <a:endParaRPr lang="en-CA" sz="1400" dirty="0" smtClean="0"/>
          </a:p>
        </p:txBody>
      </p:sp>
    </p:spTree>
    <p:extLst>
      <p:ext uri="{BB962C8B-B14F-4D97-AF65-F5344CB8AC3E}">
        <p14:creationId xmlns:p14="http://schemas.microsoft.com/office/powerpoint/2010/main" val="285257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500"/>
                                        <p:tgtEl>
                                          <p:spTgt spid="133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fade">
                                      <p:cBhvr>
                                        <p:cTn id="12" dur="500"/>
                                        <p:tgtEl>
                                          <p:spTgt spid="133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4">
                                            <p:txEl>
                                              <p:pRg st="3" end="3"/>
                                            </p:txEl>
                                          </p:spTgt>
                                        </p:tgtEl>
                                        <p:attrNameLst>
                                          <p:attrName>style.visibility</p:attrName>
                                        </p:attrNameLst>
                                      </p:cBhvr>
                                      <p:to>
                                        <p:strVal val="visible"/>
                                      </p:to>
                                    </p:set>
                                    <p:animEffect transition="in" filter="fade">
                                      <p:cBhvr>
                                        <p:cTn id="17" dur="500"/>
                                        <p:tgtEl>
                                          <p:spTgt spid="133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xEl>
                                              <p:pRg st="5" end="5"/>
                                            </p:txEl>
                                          </p:spTgt>
                                        </p:tgtEl>
                                        <p:attrNameLst>
                                          <p:attrName>style.visibility</p:attrName>
                                        </p:attrNameLst>
                                      </p:cBhvr>
                                      <p:to>
                                        <p:strVal val="visible"/>
                                      </p:to>
                                    </p:set>
                                    <p:animEffect transition="in" filter="fade">
                                      <p:cBhvr>
                                        <p:cTn id="22" dur="500"/>
                                        <p:tgtEl>
                                          <p:spTgt spid="133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4">
                                            <p:txEl>
                                              <p:pRg st="7" end="7"/>
                                            </p:txEl>
                                          </p:spTgt>
                                        </p:tgtEl>
                                        <p:attrNameLst>
                                          <p:attrName>style.visibility</p:attrName>
                                        </p:attrNameLst>
                                      </p:cBhvr>
                                      <p:to>
                                        <p:strVal val="visible"/>
                                      </p:to>
                                    </p:set>
                                    <p:animEffect transition="in" filter="fade">
                                      <p:cBhvr>
                                        <p:cTn id="27" dur="500"/>
                                        <p:tgtEl>
                                          <p:spTgt spid="1331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4">
                                            <p:txEl>
                                              <p:pRg st="9" end="9"/>
                                            </p:txEl>
                                          </p:spTgt>
                                        </p:tgtEl>
                                        <p:attrNameLst>
                                          <p:attrName>style.visibility</p:attrName>
                                        </p:attrNameLst>
                                      </p:cBhvr>
                                      <p:to>
                                        <p:strVal val="visible"/>
                                      </p:to>
                                    </p:set>
                                    <p:animEffect transition="in" filter="fade">
                                      <p:cBhvr>
                                        <p:cTn id="32" dur="500"/>
                                        <p:tgtEl>
                                          <p:spTgt spid="1331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4">
                                            <p:txEl>
                                              <p:pRg st="11" end="11"/>
                                            </p:txEl>
                                          </p:spTgt>
                                        </p:tgtEl>
                                        <p:attrNameLst>
                                          <p:attrName>style.visibility</p:attrName>
                                        </p:attrNameLst>
                                      </p:cBhvr>
                                      <p:to>
                                        <p:strVal val="visible"/>
                                      </p:to>
                                    </p:set>
                                    <p:animEffect transition="in" filter="fade">
                                      <p:cBhvr>
                                        <p:cTn id="37" dur="500"/>
                                        <p:tgtEl>
                                          <p:spTgt spid="1331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14">
                                            <p:txEl>
                                              <p:pRg st="13" end="13"/>
                                            </p:txEl>
                                          </p:spTgt>
                                        </p:tgtEl>
                                        <p:attrNameLst>
                                          <p:attrName>style.visibility</p:attrName>
                                        </p:attrNameLst>
                                      </p:cBhvr>
                                      <p:to>
                                        <p:strVal val="visible"/>
                                      </p:to>
                                    </p:set>
                                    <p:animEffect transition="in" filter="fade">
                                      <p:cBhvr>
                                        <p:cTn id="42" dur="500"/>
                                        <p:tgtEl>
                                          <p:spTgt spid="1331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533400" y="1828800"/>
            <a:ext cx="8229600" cy="2590800"/>
          </a:xfrm>
        </p:spPr>
        <p:txBody>
          <a:bodyPr/>
          <a:lstStyle/>
          <a:p>
            <a:pPr eaLnBrk="1" hangingPunct="1"/>
            <a:r>
              <a:rPr lang="en-US" smtClean="0">
                <a:latin typeface="Calibri" pitchFamily="34" charset="0"/>
              </a:rPr>
              <a:t>Questions? </a:t>
            </a:r>
            <a:br>
              <a:rPr lang="en-US" smtClean="0">
                <a:latin typeface="Calibri" pitchFamily="34" charset="0"/>
              </a:rPr>
            </a:br>
            <a:r>
              <a:rPr lang="en-US" smtClean="0">
                <a:latin typeface="Calibri" pitchFamily="34" charset="0"/>
              </a:rPr>
              <a:t>		Comments? </a:t>
            </a:r>
            <a:br>
              <a:rPr lang="en-US" smtClean="0">
                <a:latin typeface="Calibri" pitchFamily="34" charset="0"/>
              </a:rPr>
            </a:br>
            <a:r>
              <a:rPr lang="en-US" smtClean="0">
                <a:latin typeface="Calibri" pitchFamily="34" charset="0"/>
              </a:rPr>
              <a:t>				Concerns?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sz="4600" dirty="0" smtClean="0">
                <a:latin typeface="Calibri" pitchFamily="34" charset="0"/>
              </a:rPr>
              <a:t>A Little bit about Mrs. Kelly:</a:t>
            </a:r>
          </a:p>
        </p:txBody>
      </p:sp>
      <p:sp>
        <p:nvSpPr>
          <p:cNvPr id="16386" name="Content Placeholder 2"/>
          <p:cNvSpPr>
            <a:spLocks noGrp="1"/>
          </p:cNvSpPr>
          <p:nvPr>
            <p:ph idx="4294967295"/>
          </p:nvPr>
        </p:nvSpPr>
        <p:spPr/>
        <p:txBody>
          <a:bodyPr/>
          <a:lstStyle/>
          <a:p>
            <a:pPr eaLnBrk="1" hangingPunct="1"/>
            <a:r>
              <a:rPr lang="en-US" sz="2800" dirty="0" smtClean="0">
                <a:latin typeface="Constantia" pitchFamily="18" charset="0"/>
              </a:rPr>
              <a:t>4</a:t>
            </a:r>
            <a:r>
              <a:rPr lang="en-US" sz="2800" baseline="30000" dirty="0" smtClean="0">
                <a:latin typeface="Constantia" pitchFamily="18" charset="0"/>
              </a:rPr>
              <a:t>th</a:t>
            </a:r>
            <a:r>
              <a:rPr lang="en-US" sz="2800" dirty="0" smtClean="0">
                <a:latin typeface="Constantia" pitchFamily="18" charset="0"/>
              </a:rPr>
              <a:t> year at Preston High school</a:t>
            </a:r>
          </a:p>
          <a:p>
            <a:pPr eaLnBrk="1" hangingPunct="1"/>
            <a:r>
              <a:rPr lang="en-US" sz="2800" b="1" dirty="0" smtClean="0">
                <a:latin typeface="Constantia" pitchFamily="18" charset="0"/>
              </a:rPr>
              <a:t>Courses that I teach</a:t>
            </a:r>
            <a:r>
              <a:rPr lang="en-US" sz="2800" dirty="0" smtClean="0">
                <a:latin typeface="Constantia" pitchFamily="18" charset="0"/>
              </a:rPr>
              <a:t>: Introduction to Business, Gr. 11 Accounting, Gr. 11 Law, Sports &amp; Entertainment Marketing</a:t>
            </a:r>
          </a:p>
          <a:p>
            <a:pPr eaLnBrk="1" hangingPunct="1"/>
            <a:r>
              <a:rPr lang="en-US" sz="2800" b="1" dirty="0" smtClean="0">
                <a:latin typeface="Constantia" pitchFamily="18" charset="0"/>
              </a:rPr>
              <a:t>Coach:</a:t>
            </a:r>
            <a:r>
              <a:rPr lang="en-US" sz="2800" dirty="0" smtClean="0">
                <a:latin typeface="Constantia" pitchFamily="18" charset="0"/>
              </a:rPr>
              <a:t> Field Hockey, Girls’ Hockey &amp; Soccer</a:t>
            </a:r>
          </a:p>
          <a:p>
            <a:pPr eaLnBrk="1" hangingPunct="1"/>
            <a:r>
              <a:rPr lang="en-US" sz="2800" b="1" dirty="0" smtClean="0">
                <a:latin typeface="Constantia" pitchFamily="18" charset="0"/>
              </a:rPr>
              <a:t>Clubs: </a:t>
            </a:r>
            <a:r>
              <a:rPr lang="en-US" sz="2800" dirty="0" smtClean="0">
                <a:latin typeface="Constantia" pitchFamily="18" charset="0"/>
              </a:rPr>
              <a:t>DECA, Yoga Club</a:t>
            </a:r>
          </a:p>
          <a:p>
            <a:pPr eaLnBrk="1" hangingPunct="1"/>
            <a:endParaRPr lang="en-US" sz="2000" dirty="0" smtClean="0">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ubtitle 2"/>
          <p:cNvSpPr>
            <a:spLocks noGrp="1"/>
          </p:cNvSpPr>
          <p:nvPr>
            <p:ph type="subTitle" idx="4294967295"/>
          </p:nvPr>
        </p:nvSpPr>
        <p:spPr>
          <a:xfrm>
            <a:off x="533400" y="3228975"/>
            <a:ext cx="7854950" cy="1752600"/>
          </a:xfrm>
        </p:spPr>
        <p:txBody>
          <a:bodyPr lIns="0" rIns="18288"/>
          <a:lstStyle/>
          <a:p>
            <a:pPr marL="0" indent="0" algn="r" eaLnBrk="1" hangingPunct="1">
              <a:buFont typeface="Wingdings 2" pitchFamily="18" charset="2"/>
              <a:buNone/>
            </a:pPr>
            <a:r>
              <a:rPr lang="en-US" dirty="0" smtClean="0">
                <a:latin typeface="Constantia" pitchFamily="18" charset="0"/>
              </a:rPr>
              <a:t>Place: </a:t>
            </a:r>
            <a:r>
              <a:rPr lang="en-US" dirty="0" err="1" smtClean="0">
                <a:latin typeface="Constantia" pitchFamily="18" charset="0"/>
              </a:rPr>
              <a:t>Rm</a:t>
            </a:r>
            <a:r>
              <a:rPr lang="en-US" dirty="0" smtClean="0">
                <a:latin typeface="Constantia" pitchFamily="18" charset="0"/>
              </a:rPr>
              <a:t> 239</a:t>
            </a:r>
          </a:p>
          <a:p>
            <a:pPr marL="0" indent="0" algn="r" eaLnBrk="1" hangingPunct="1">
              <a:buFont typeface="Wingdings 2" pitchFamily="18" charset="2"/>
              <a:buNone/>
            </a:pPr>
            <a:r>
              <a:rPr lang="en-US" dirty="0" smtClean="0">
                <a:latin typeface="Constantia" pitchFamily="18" charset="0"/>
              </a:rPr>
              <a:t>Time: Period A</a:t>
            </a:r>
          </a:p>
          <a:p>
            <a:pPr marL="0" indent="0" algn="r" eaLnBrk="1" hangingPunct="1">
              <a:buFont typeface="Wingdings 2" pitchFamily="18" charset="2"/>
              <a:buNone/>
            </a:pPr>
            <a:r>
              <a:rPr lang="en-US" dirty="0" smtClean="0">
                <a:latin typeface="Constantia" pitchFamily="18" charset="0"/>
              </a:rPr>
              <a:t>Teacher: Mrs. Kelly</a:t>
            </a:r>
          </a:p>
        </p:txBody>
      </p:sp>
      <p:pic>
        <p:nvPicPr>
          <p:cNvPr id="5122" name="Picture 7" descr="index_01"/>
          <p:cNvPicPr>
            <a:picLocks noChangeAspect="1" noChangeArrowheads="1"/>
          </p:cNvPicPr>
          <p:nvPr/>
        </p:nvPicPr>
        <p:blipFill>
          <a:blip r:embed="rId2"/>
          <a:srcRect/>
          <a:stretch>
            <a:fillRect/>
          </a:stretch>
        </p:blipFill>
        <p:spPr bwMode="auto">
          <a:xfrm>
            <a:off x="1295400" y="5257800"/>
            <a:ext cx="7239000" cy="1390650"/>
          </a:xfrm>
          <a:prstGeom prst="rect">
            <a:avLst/>
          </a:prstGeom>
          <a:noFill/>
          <a:ln w="9525">
            <a:noFill/>
            <a:miter lim="800000"/>
            <a:headEnd/>
            <a:tailEnd/>
          </a:ln>
        </p:spPr>
      </p:pic>
      <p:pic>
        <p:nvPicPr>
          <p:cNvPr id="5123" name="Picture 6" descr="schoolphoto"/>
          <p:cNvPicPr>
            <a:picLocks noChangeAspect="1" noChangeArrowheads="1"/>
          </p:cNvPicPr>
          <p:nvPr/>
        </p:nvPicPr>
        <p:blipFill>
          <a:blip r:embed="rId3"/>
          <a:srcRect/>
          <a:stretch>
            <a:fillRect/>
          </a:stretch>
        </p:blipFill>
        <p:spPr bwMode="auto">
          <a:xfrm>
            <a:off x="533400" y="3124200"/>
            <a:ext cx="3352800" cy="1836738"/>
          </a:xfrm>
          <a:prstGeom prst="rect">
            <a:avLst/>
          </a:prstGeom>
          <a:noFill/>
          <a:ln w="9525">
            <a:noFill/>
            <a:miter lim="800000"/>
            <a:headEnd/>
            <a:tailEnd/>
          </a:ln>
        </p:spPr>
      </p:pic>
      <p:sp>
        <p:nvSpPr>
          <p:cNvPr id="5124" name="Text Box 6"/>
          <p:cNvSpPr txBox="1">
            <a:spLocks noChangeArrowheads="1"/>
          </p:cNvSpPr>
          <p:nvPr/>
        </p:nvSpPr>
        <p:spPr bwMode="auto">
          <a:xfrm>
            <a:off x="990600" y="1524000"/>
            <a:ext cx="7543800" cy="1446550"/>
          </a:xfrm>
          <a:prstGeom prst="rect">
            <a:avLst/>
          </a:prstGeom>
          <a:noFill/>
          <a:ln w="9525">
            <a:noFill/>
            <a:miter lim="800000"/>
            <a:headEnd/>
            <a:tailEnd/>
          </a:ln>
        </p:spPr>
        <p:txBody>
          <a:bodyPr>
            <a:spAutoFit/>
          </a:bodyPr>
          <a:lstStyle/>
          <a:p>
            <a:pPr algn="r">
              <a:spcBef>
                <a:spcPct val="50000"/>
              </a:spcBef>
            </a:pPr>
            <a:r>
              <a:rPr lang="en-CA" sz="4400" dirty="0" smtClean="0">
                <a:solidFill>
                  <a:srgbClr val="FFCCFF"/>
                </a:solidFill>
              </a:rPr>
              <a:t>Understanding Canadian Law- CLU </a:t>
            </a:r>
            <a:r>
              <a:rPr lang="en-CA" sz="4400" dirty="0" smtClean="0">
                <a:solidFill>
                  <a:srgbClr val="FFCCFF"/>
                </a:solidFill>
              </a:rPr>
              <a:t>3MI-01</a:t>
            </a:r>
            <a:endParaRPr lang="en-CA" sz="4400" dirty="0">
              <a:solidFill>
                <a:srgbClr val="FFCC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457200" y="228600"/>
            <a:ext cx="8229600" cy="1143000"/>
          </a:xfrm>
        </p:spPr>
        <p:txBody>
          <a:bodyPr lIns="91440" rIns="91440" bIns="45720" anchor="ctr"/>
          <a:lstStyle/>
          <a:p>
            <a:pPr eaLnBrk="1" hangingPunct="1">
              <a:defRPr/>
            </a:pPr>
            <a:r>
              <a:rPr lang="en-US" sz="4000" dirty="0" smtClean="0">
                <a:effectLst>
                  <a:outerShdw blurRad="38100" dist="38100" dir="2700000" algn="tl">
                    <a:srgbClr val="FFFFFF"/>
                  </a:outerShdw>
                </a:effectLst>
                <a:latin typeface="Calibri" pitchFamily="34" charset="0"/>
              </a:rPr>
              <a:t>Understanding Canadian Law</a:t>
            </a:r>
            <a:endParaRPr lang="en-CA" sz="4000" dirty="0" smtClean="0">
              <a:effectLst>
                <a:outerShdw blurRad="38100" dist="38100" dir="2700000" algn="tl">
                  <a:srgbClr val="FFFFFF"/>
                </a:outerShdw>
              </a:effectLst>
              <a:latin typeface="Calibri" pitchFamily="34" charset="0"/>
            </a:endParaRPr>
          </a:p>
        </p:txBody>
      </p:sp>
      <p:sp>
        <p:nvSpPr>
          <p:cNvPr id="75781" name="Rectangle 5"/>
          <p:cNvSpPr>
            <a:spLocks noChangeArrowheads="1"/>
          </p:cNvSpPr>
          <p:nvPr/>
        </p:nvSpPr>
        <p:spPr bwMode="auto">
          <a:xfrm>
            <a:off x="533400" y="4935680"/>
            <a:ext cx="8382000" cy="990600"/>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Blip>
                <a:blip r:embed="rId2"/>
              </a:buBlip>
              <a:defRPr/>
            </a:pPr>
            <a:r>
              <a:rPr lang="en-GB" sz="2400" b="0" dirty="0" smtClean="0">
                <a:effectLst>
                  <a:outerShdw blurRad="38100" dist="38100" dir="2700000" algn="tl">
                    <a:srgbClr val="4E5B6F"/>
                  </a:outerShdw>
                </a:effectLst>
              </a:rPr>
              <a:t>Heritage</a:t>
            </a:r>
          </a:p>
          <a:p>
            <a:pPr marL="342900" indent="-342900">
              <a:spcBef>
                <a:spcPct val="20000"/>
              </a:spcBef>
              <a:buClr>
                <a:schemeClr val="hlink"/>
              </a:buClr>
              <a:buFont typeface="Wingdings" pitchFamily="2" charset="2"/>
              <a:buBlip>
                <a:blip r:embed="rId2"/>
              </a:buBlip>
              <a:defRPr/>
            </a:pPr>
            <a:r>
              <a:rPr lang="en-CA" sz="2400" b="0" dirty="0" smtClean="0">
                <a:effectLst>
                  <a:outerShdw blurRad="38100" dist="38100" dir="2700000" algn="tl">
                    <a:srgbClr val="4E5B6F"/>
                  </a:outerShdw>
                </a:effectLst>
              </a:rPr>
              <a:t>Rights &amp; Freedoms</a:t>
            </a:r>
            <a:endParaRPr lang="en-US" sz="2400" b="0" dirty="0" smtClean="0">
              <a:effectLst>
                <a:outerShdw blurRad="38100" dist="38100" dir="2700000" algn="tl">
                  <a:srgbClr val="4E5B6F"/>
                </a:outerShdw>
              </a:effectLst>
            </a:endParaRPr>
          </a:p>
          <a:p>
            <a:pPr marL="342900" indent="-342900">
              <a:spcBef>
                <a:spcPct val="20000"/>
              </a:spcBef>
              <a:buClr>
                <a:schemeClr val="hlink"/>
              </a:buClr>
              <a:buFont typeface="Wingdings" pitchFamily="2" charset="2"/>
              <a:buBlip>
                <a:blip r:embed="rId2"/>
              </a:buBlip>
              <a:defRPr/>
            </a:pPr>
            <a:r>
              <a:rPr lang="en-US" sz="2400" b="0" dirty="0" smtClean="0">
                <a:effectLst>
                  <a:outerShdw blurRad="38100" dist="38100" dir="2700000" algn="tl">
                    <a:srgbClr val="4E5B6F"/>
                  </a:outerShdw>
                </a:effectLst>
              </a:rPr>
              <a:t>Criminal Law &amp; Procedures</a:t>
            </a:r>
          </a:p>
          <a:p>
            <a:pPr marL="342900" indent="-342900">
              <a:spcBef>
                <a:spcPct val="20000"/>
              </a:spcBef>
              <a:buClr>
                <a:schemeClr val="hlink"/>
              </a:buClr>
              <a:buFont typeface="Wingdings" pitchFamily="2" charset="2"/>
              <a:buBlip>
                <a:blip r:embed="rId2"/>
              </a:buBlip>
              <a:defRPr/>
            </a:pPr>
            <a:r>
              <a:rPr lang="en-GB" sz="2400" b="0" dirty="0" smtClean="0">
                <a:effectLst>
                  <a:outerShdw blurRad="38100" dist="38100" dir="2700000" algn="tl">
                    <a:srgbClr val="4E5B6F"/>
                  </a:outerShdw>
                </a:effectLst>
              </a:rPr>
              <a:t>Regulation and Dispute Resolution</a:t>
            </a:r>
            <a:endParaRPr lang="en-US" sz="2400" b="0" dirty="0">
              <a:effectLst>
                <a:outerShdw blurRad="38100" dist="38100" dir="2700000" algn="tl">
                  <a:srgbClr val="4E5B6F"/>
                </a:outerShdw>
              </a:effectLst>
            </a:endParaRPr>
          </a:p>
        </p:txBody>
      </p:sp>
      <p:sp>
        <p:nvSpPr>
          <p:cNvPr id="6147" name="Text Box 6"/>
          <p:cNvSpPr txBox="1">
            <a:spLocks noChangeArrowheads="1"/>
          </p:cNvSpPr>
          <p:nvPr/>
        </p:nvSpPr>
        <p:spPr bwMode="auto">
          <a:xfrm>
            <a:off x="533400" y="1143000"/>
            <a:ext cx="8153400" cy="3785652"/>
          </a:xfrm>
          <a:prstGeom prst="rect">
            <a:avLst/>
          </a:prstGeom>
          <a:noFill/>
          <a:ln w="57150" cmpd="thinThick">
            <a:solidFill>
              <a:srgbClr val="000000"/>
            </a:solidFill>
            <a:miter lim="800000"/>
            <a:headEnd/>
            <a:tailEnd/>
          </a:ln>
        </p:spPr>
        <p:txBody>
          <a:bodyPr>
            <a:spAutoFit/>
          </a:bodyPr>
          <a:lstStyle/>
          <a:p>
            <a:pPr eaLnBrk="0" hangingPunct="0">
              <a:spcBef>
                <a:spcPct val="50000"/>
              </a:spcBef>
            </a:pPr>
            <a:r>
              <a:rPr lang="en-GB" sz="2400" dirty="0"/>
              <a:t>Students should know about the historical development and philosophical foundations of our legal system. Students need to develop respect for the law, an understanding of its relevance to everyday life, and appreciation of the benefits of a dynamic legal system. The study of law enhances students’ ability to participate effectively in society and to think critically and communicate effectively. – The Ontario Curriculum Grades 11 &amp; 12, Revised 2005.</a:t>
            </a:r>
            <a:endParaRPr lang="en-CA" sz="2400" dirty="0"/>
          </a:p>
          <a:p>
            <a:pPr eaLnBrk="0" hangingPunct="0"/>
            <a:r>
              <a:rPr lang="en-US" sz="2400" b="0" dirty="0" smtClean="0"/>
              <a:t>Overall </a:t>
            </a:r>
            <a:r>
              <a:rPr lang="en-US" sz="2400" b="0" dirty="0"/>
              <a:t>strands include: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lIns="91440" rIns="91440" bIns="45720" anchor="ctr"/>
          <a:lstStyle/>
          <a:p>
            <a:pPr eaLnBrk="1" hangingPunct="1">
              <a:defRPr/>
            </a:pPr>
            <a:r>
              <a:rPr lang="en-US" sz="4600" dirty="0" smtClean="0">
                <a:effectLst>
                  <a:outerShdw blurRad="38100" dist="38100" dir="2700000" algn="tl">
                    <a:srgbClr val="FFFFFF"/>
                  </a:outerShdw>
                </a:effectLst>
                <a:latin typeface="Calibri" pitchFamily="34" charset="0"/>
              </a:rPr>
              <a:t>Heritage</a:t>
            </a:r>
          </a:p>
        </p:txBody>
      </p:sp>
      <p:sp>
        <p:nvSpPr>
          <p:cNvPr id="34819" name="Rectangle 3"/>
          <p:cNvSpPr>
            <a:spLocks noGrp="1" noChangeArrowheads="1"/>
          </p:cNvSpPr>
          <p:nvPr>
            <p:ph type="body" idx="4294967295"/>
          </p:nvPr>
        </p:nvSpPr>
        <p:spPr/>
        <p:txBody>
          <a:bodyPr/>
          <a:lstStyle/>
          <a:p>
            <a:pPr eaLnBrk="1" hangingPunct="1">
              <a:defRPr/>
            </a:pPr>
            <a:r>
              <a:rPr lang="en-US" dirty="0" smtClean="0">
                <a:effectLst>
                  <a:outerShdw blurRad="38100" dist="38100" dir="2700000" algn="tl">
                    <a:srgbClr val="4E5B6F"/>
                  </a:outerShdw>
                </a:effectLst>
                <a:latin typeface="Constantia" pitchFamily="18" charset="0"/>
              </a:rPr>
              <a:t>Nature &amp; Purpose of Law</a:t>
            </a:r>
          </a:p>
          <a:p>
            <a:pPr eaLnBrk="1" hangingPunct="1">
              <a:defRPr/>
            </a:pPr>
            <a:r>
              <a:rPr lang="en-US" dirty="0" smtClean="0">
                <a:effectLst>
                  <a:outerShdw blurRad="38100" dist="38100" dir="2700000" algn="tl">
                    <a:srgbClr val="4E5B6F"/>
                  </a:outerShdw>
                </a:effectLst>
                <a:latin typeface="Constantia" pitchFamily="18" charset="0"/>
              </a:rPr>
              <a:t>Origins of Law</a:t>
            </a:r>
          </a:p>
          <a:p>
            <a:pPr eaLnBrk="1" hangingPunct="1">
              <a:defRPr/>
            </a:pPr>
            <a:r>
              <a:rPr lang="en-US" dirty="0" smtClean="0">
                <a:effectLst>
                  <a:outerShdw blurRad="38100" dist="38100" dir="2700000" algn="tl">
                    <a:srgbClr val="4E5B6F"/>
                  </a:outerShdw>
                </a:effectLst>
                <a:latin typeface="Constantia" pitchFamily="18" charset="0"/>
              </a:rPr>
              <a:t>British Influence in Law</a:t>
            </a:r>
          </a:p>
        </p:txBody>
      </p:sp>
      <p:pic>
        <p:nvPicPr>
          <p:cNvPr id="1026" name="Picture 2" descr="http://www.instituteofcatholicculture.org/wp-content/uploads/2012/07/Natural-Law-Morli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160929"/>
            <a:ext cx="1812925" cy="1971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5/53/JMR-Memphi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867" y="521238"/>
            <a:ext cx="2133600" cy="32146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WzbrmFGfjgkQvDNctw5uY7D1op8Xrdf1mBRKnhpO5W1tXK7dCuPPbm7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230517"/>
            <a:ext cx="3048000" cy="1995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7/74/Fur_traders_in_canada_17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3543" y="3982243"/>
            <a:ext cx="3598333" cy="2536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20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20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20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lIns="91440" rIns="91440" bIns="45720" anchor="ctr"/>
          <a:lstStyle/>
          <a:p>
            <a:pPr eaLnBrk="1" hangingPunct="1">
              <a:defRPr/>
            </a:pPr>
            <a:r>
              <a:rPr lang="en-US" sz="4600" dirty="0" smtClean="0">
                <a:effectLst>
                  <a:outerShdw blurRad="38100" dist="38100" dir="2700000" algn="tl">
                    <a:srgbClr val="FFFFFF"/>
                  </a:outerShdw>
                </a:effectLst>
                <a:latin typeface="Calibri" pitchFamily="34" charset="0"/>
              </a:rPr>
              <a:t>Rights &amp; Freedoms</a:t>
            </a:r>
            <a:r>
              <a:rPr lang="en-US" sz="4600" dirty="0" smtClean="0">
                <a:solidFill>
                  <a:schemeClr val="tx1"/>
                </a:solidFill>
                <a:effectLst>
                  <a:outerShdw blurRad="38100" dist="38100" dir="2700000" algn="tl">
                    <a:srgbClr val="4E5B6F"/>
                  </a:outerShdw>
                </a:effectLst>
              </a:rPr>
              <a:t/>
            </a:r>
            <a:br>
              <a:rPr lang="en-US" sz="4600" dirty="0" smtClean="0">
                <a:solidFill>
                  <a:schemeClr val="tx1"/>
                </a:solidFill>
                <a:effectLst>
                  <a:outerShdw blurRad="38100" dist="38100" dir="2700000" algn="tl">
                    <a:srgbClr val="4E5B6F"/>
                  </a:outerShdw>
                </a:effectLst>
              </a:rPr>
            </a:br>
            <a:endParaRPr lang="en-US" sz="4600" dirty="0" smtClean="0">
              <a:effectLst>
                <a:outerShdw blurRad="38100" dist="38100" dir="2700000" algn="tl">
                  <a:srgbClr val="FFFFFF"/>
                </a:outerShdw>
              </a:effectLst>
              <a:latin typeface="Calibri" pitchFamily="34" charset="0"/>
            </a:endParaRPr>
          </a:p>
        </p:txBody>
      </p:sp>
      <p:sp>
        <p:nvSpPr>
          <p:cNvPr id="35843" name="Rectangle 3"/>
          <p:cNvSpPr>
            <a:spLocks noGrp="1" noChangeArrowheads="1"/>
          </p:cNvSpPr>
          <p:nvPr>
            <p:ph type="body" idx="4294967295"/>
          </p:nvPr>
        </p:nvSpPr>
        <p:spPr/>
        <p:txBody>
          <a:bodyPr/>
          <a:lstStyle/>
          <a:p>
            <a:pPr eaLnBrk="1" hangingPunct="1">
              <a:defRPr/>
            </a:pPr>
            <a:r>
              <a:rPr lang="en-US" dirty="0" smtClean="0">
                <a:effectLst>
                  <a:outerShdw blurRad="38100" dist="38100" dir="2700000" algn="tl">
                    <a:srgbClr val="4E5B6F"/>
                  </a:outerShdw>
                </a:effectLst>
                <a:latin typeface="Constantia" pitchFamily="18" charset="0"/>
              </a:rPr>
              <a:t>Charter of Rights &amp; Freedom</a:t>
            </a:r>
          </a:p>
          <a:p>
            <a:pPr eaLnBrk="1" hangingPunct="1">
              <a:defRPr/>
            </a:pPr>
            <a:r>
              <a:rPr lang="en-US" dirty="0" smtClean="0">
                <a:effectLst>
                  <a:outerShdw blurRad="38100" dist="38100" dir="2700000" algn="tl">
                    <a:srgbClr val="4E5B6F"/>
                  </a:outerShdw>
                </a:effectLst>
                <a:latin typeface="Constantia" pitchFamily="18" charset="0"/>
              </a:rPr>
              <a:t>Hot Topics: Euthanasia, Abortion</a:t>
            </a:r>
          </a:p>
          <a:p>
            <a:pPr eaLnBrk="1" hangingPunct="1">
              <a:buFont typeface="Wingdings 2" pitchFamily="18" charset="2"/>
              <a:buNone/>
              <a:defRPr/>
            </a:pPr>
            <a:endParaRPr lang="en-US" dirty="0" smtClean="0">
              <a:effectLst>
                <a:outerShdw blurRad="38100" dist="38100" dir="2700000" algn="tl">
                  <a:srgbClr val="4E5B6F"/>
                </a:outerShdw>
              </a:effectLst>
              <a:latin typeface="Constantia" pitchFamily="18" charset="0"/>
            </a:endParaRPr>
          </a:p>
        </p:txBody>
      </p:sp>
      <p:pic>
        <p:nvPicPr>
          <p:cNvPr id="2052" name="Picture 4" descr="http://t2.gstatic.com/images?q=tbn:ANd9GcQvd4rrH3vnnzgN5laUpTQYrUR0fjPCGlshQMrdvbkJ_joC_P2ApP8_tn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7646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hestar.com/content/dam/thestar/opinion/editorials/2012/04/16/canadian_charter_of_rights_and_freedoms_at_30/charter_ofrights.jpeg.size.xxlarge.letterbox.jpeg"/>
          <p:cNvPicPr>
            <a:picLocks noChangeAspect="1" noChangeArrowheads="1"/>
          </p:cNvPicPr>
          <p:nvPr/>
        </p:nvPicPr>
        <p:blipFill rotWithShape="1">
          <a:blip r:embed="rId4">
            <a:extLst>
              <a:ext uri="{28A0092B-C50C-407E-A947-70E740481C1C}">
                <a14:useLocalDpi xmlns:a14="http://schemas.microsoft.com/office/drawing/2010/main" val="0"/>
              </a:ext>
            </a:extLst>
          </a:blip>
          <a:srcRect l="8203" r="7868"/>
          <a:stretch/>
        </p:blipFill>
        <p:spPr bwMode="auto">
          <a:xfrm>
            <a:off x="304800" y="3036234"/>
            <a:ext cx="3643459" cy="29073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_aHwsLIXeVx8/RyM_yLeOAkI/AAAAAAAABck/i6kmTG56G98/s320/euthanas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3482" y="4381499"/>
            <a:ext cx="19050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0.gstatic.com/images?q=tbn:ANd9GcSo8YJrdmXW42gXo8faubQZX94NsZzZGPT0RlNU_w2l8LuCapBBGStHfZ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156" y="4763287"/>
            <a:ext cx="2376487" cy="17129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20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20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lIns="91440" rIns="91440" bIns="45720" anchor="ctr"/>
          <a:lstStyle/>
          <a:p>
            <a:pPr eaLnBrk="1" hangingPunct="1">
              <a:defRPr/>
            </a:pPr>
            <a:r>
              <a:rPr lang="en-US" sz="3600" dirty="0" smtClean="0">
                <a:effectLst>
                  <a:outerShdw blurRad="38100" dist="38100" dir="2700000" algn="tl">
                    <a:srgbClr val="FFFFFF"/>
                  </a:outerShdw>
                </a:effectLst>
                <a:latin typeface="Calibri" pitchFamily="34" charset="0"/>
              </a:rPr>
              <a:t>Criminal Law &amp; Procedure</a:t>
            </a:r>
          </a:p>
        </p:txBody>
      </p:sp>
      <p:sp>
        <p:nvSpPr>
          <p:cNvPr id="36867" name="Rectangle 3"/>
          <p:cNvSpPr>
            <a:spLocks noGrp="1" noChangeArrowheads="1"/>
          </p:cNvSpPr>
          <p:nvPr>
            <p:ph type="body" idx="4294967295"/>
          </p:nvPr>
        </p:nvSpPr>
        <p:spPr/>
        <p:txBody>
          <a:bodyPr/>
          <a:lstStyle/>
          <a:p>
            <a:pPr eaLnBrk="1" hangingPunct="1">
              <a:defRPr/>
            </a:pPr>
            <a:r>
              <a:rPr lang="en-US" dirty="0" smtClean="0">
                <a:effectLst>
                  <a:outerShdw blurRad="38100" dist="38100" dir="2700000" algn="tl">
                    <a:srgbClr val="4E5B6F"/>
                  </a:outerShdw>
                </a:effectLst>
                <a:latin typeface="Constantia" pitchFamily="18" charset="0"/>
              </a:rPr>
              <a:t>Search, Arrest and seizure</a:t>
            </a:r>
          </a:p>
          <a:p>
            <a:pPr eaLnBrk="1" hangingPunct="1">
              <a:defRPr/>
            </a:pPr>
            <a:r>
              <a:rPr lang="en-US" dirty="0" smtClean="0">
                <a:effectLst>
                  <a:outerShdw blurRad="38100" dist="38100" dir="2700000" algn="tl">
                    <a:srgbClr val="4E5B6F"/>
                  </a:outerShdw>
                </a:effectLst>
                <a:latin typeface="Constantia" pitchFamily="18" charset="0"/>
              </a:rPr>
              <a:t>Police Rights &amp; Procedures</a:t>
            </a:r>
          </a:p>
          <a:p>
            <a:pPr eaLnBrk="1" hangingPunct="1">
              <a:defRPr/>
            </a:pPr>
            <a:r>
              <a:rPr lang="en-US" dirty="0" smtClean="0">
                <a:effectLst>
                  <a:outerShdw blurRad="38100" dist="38100" dir="2700000" algn="tl">
                    <a:srgbClr val="4E5B6F"/>
                  </a:outerShdw>
                </a:effectLst>
                <a:latin typeface="Constantia" pitchFamily="18" charset="0"/>
              </a:rPr>
              <a:t>Plea Bargaining</a:t>
            </a:r>
          </a:p>
          <a:p>
            <a:pPr eaLnBrk="1" hangingPunct="1">
              <a:defRPr/>
            </a:pPr>
            <a:r>
              <a:rPr lang="en-US" dirty="0" smtClean="0">
                <a:effectLst>
                  <a:outerShdw blurRad="38100" dist="38100" dir="2700000" algn="tl">
                    <a:srgbClr val="4E5B6F"/>
                  </a:outerShdw>
                </a:effectLst>
                <a:latin typeface="Constantia" pitchFamily="18" charset="0"/>
              </a:rPr>
              <a:t>Jury Selection</a:t>
            </a:r>
          </a:p>
          <a:p>
            <a:pPr eaLnBrk="1" hangingPunct="1">
              <a:defRPr/>
            </a:pPr>
            <a:endParaRPr lang="en-US" dirty="0" smtClean="0">
              <a:effectLst>
                <a:outerShdw blurRad="38100" dist="38100" dir="2700000" algn="tl">
                  <a:srgbClr val="4E5B6F"/>
                </a:outerShdw>
              </a:effectLst>
              <a:latin typeface="Constantia" pitchFamily="18" charset="0"/>
            </a:endParaRPr>
          </a:p>
          <a:p>
            <a:pPr eaLnBrk="1" hangingPunct="1">
              <a:defRPr/>
            </a:pPr>
            <a:endParaRPr lang="en-US" dirty="0" smtClean="0">
              <a:effectLst>
                <a:outerShdw blurRad="38100" dist="38100" dir="2700000" algn="tl">
                  <a:srgbClr val="4E5B6F"/>
                </a:outerShdw>
              </a:effectLst>
              <a:latin typeface="Constantia" pitchFamily="18" charset="0"/>
            </a:endParaRPr>
          </a:p>
        </p:txBody>
      </p:sp>
      <p:sp>
        <p:nvSpPr>
          <p:cNvPr id="2" name="AutoShape 2" descr="data:image/jpeg;base64,/9j/4AAQSkZJRgABAQAAAQABAAD/2wCEAAkGBxMTEhUUExITFhQWGBgZFRgXFxwgGhgdIBoWGR0ZFxgbHCggHR4lHBodITEhJSkrLy4uHx8zODMsOCktLisBCgoKBQUFDgUFDisZExkrKysrKysrKysrKysrKysrKysrKysrKysrKysrKysrKysrKysrKysrKysrKysrKysrK//AABEIAPMA0AMBIgACEQEDEQH/xAAcAAEAAgMBAQEAAAAAAAAAAAAABQYDBAcCAQj/xABNEAACAQMCAwQECQgGCQQDAAABAgMABBESIQUTMQYiQVEUMmFxBxYjM1WBkZLTFUJSYnKCsdFDVHOhs8EkNFNjk6KjstIlNUSDRWR0/8QAFAEBAAAAAAAAAAAAAAAAAAAAAP/EABQRAQAAAAAAAAAAAAAAAAAAAAD/2gAMAwEAAhEDEQA/AOk9r+JvC6ETaECOzIjxiZiCMFFlUiQdRpBByR1yKwJ2nePmc54jiW4UZ7hQIGeNX36soGOmRvvUpf8AZ9pJC/pt2gJyEQxaV6erqiJH21rnsu/0hffbB+BQY24xJHLCWZSlxy2wcEx6hEgjVAwfBYlteG3O4AGay8Yv5o5xCrH/AEgRiE6R3CrHnb6SPm8MM+IND2Yf6Rvtum8O3u+Qr78WpPpG/wDvQ/g0GjF2mmMkcaohLKp77qCxbX6uWUnSVAwFOd+mN/EPbGVw2mBVwiyoXbAKMyRrksVXXr5vcJGQi7jVtIHsw/0jfbdN4dvd8hQ9mH+kb77YfwKCW4Rec6FJMg6h1AIHUjYEny8z7zW5VeHZmT6Rv/vQ/g0+LUn0lf8A3ofwaCw0qvfFqT6Sv/vQ/g0+LUn0lf8A3ofwaCw1DcP47zdfcA0hyo1jV3SBhwfUznbPt+vX+LUn0lf/AHofwa8r2WYEkcQvQT1IMG/v+Q3oPsfatApMiacLqJVgRn5U6d9JJ+T6gYJYDO9SHF+LCAxgoza2wcZ7i7Au23qglQScdajvis/0he/bB+BXr4tSfSN/96H8Gg+S9piIoZOSTzW0kaj3Bp1FidPQe3A8yK+t2rTOBG5I3bBXYBdRIBOdtuoGd8Zp8WZPpG/+9D+DWNeyRDFxf3oZgAzZgyQOgJ5HQUGxa9pVdXIjYMkTS6SRuFJBAIJ3yN9tsisKdrkA78UoYAlgoyF75TctpIO2rBAIHhX0dl3+kL7frvD+BRuy7nrxC+P1wfgUGSLtVExbEcwVC2pioACqVUvuclct4eAJrG3a2POBFKG1qmHAUbsFOCTvjPQb/VvQdmH+kb7frvD+BT4rv9IX32w/gUEhxLjKQuiMrlnxp0jPiF3Odu8VG/iwrSHayErqCTEE4Hc8cBhtnxVg2fI15+LUn0jf/eh/Bp8WpPpG/wDvQ/g0HviHH2R3VI0bShdcyEasaS3qowGM43xXi67TaAfk1LKWEnymyaWdd8LqOdGQAucHONjXz4sP1/KN9n3w/gVXr28to5ZIW4nxNpI2AkCQa9J0hhlktCM4I8aC13vaKKNmUhm04yQVx0J2ywPQHfpnbrtWThvG1mbSI5FyCQWC4ONPkxI9YdRVIj41ZvkrxTijAEglbZiAQdwSLPYg9QelWjs1arIsdzFf3c8TAlRJoCt1XdeSrbH3bigsdKUoFKUoFKUoFKUoFKVhu7pIlLyMFUdSf7gPMk7AeNBmrFc3KRrqkdUUdSzAD7TUaJ7if5sciM/nuuZWHmkZ2T3vk+a1mteCwo2sgySf7SU63H7JPqD2KAPZQY/y4rfMxTTe1U0r9TyFVYfsk05143SKCMebSMzfdVAP+apWlBFC2u873EIH6sB/iZT/AAr16Hcf1r/pL/OpOlBFG2uwdriEj9aA/wARKP4U514vWKCQeaSMrfdZCP8AmqVpQRX5cVfnopofayZX63jLKv1kVIW1ykiho3V1PRlIIP1istRtzwSFmLqDFIeskR0Mf2iNnHsYEeygkqVEGe4g+cXnxj8+NcSKPN4hs/tKb+SVI2l0kqh42DKehB/u948qDJLIFBY7AAk+4b1WOxHHxch2EUiLIedG7KoWRGOBhlY5YYGQcMMjIFT3FLZpI2VSATjr0OCDpPsOMfz6Vz3gvD34fcGe6MSEoAY7ZW+XbvBpTEMIrNqBOMerQb3YPiC29jxGdwSsN3fSMF6kISxAycZwKnuy3FVkaSELhlVJiQoC4n1yAAA9Qcgnx29tULs/OslneWkwkhNzPcyKWA0lZc4DMucEZzuMZHiKtnY3gFzFK09wYgxjiiAjJwyxppBOSepOrr5DzyFypSlApSlApSlApSsF7dLFG0jnCqCT4n3AeJPQDxNBi4lxARAbF5HOI419Zz7M9AOpY7AVr2XDDrE1wwkmHq49SL2RKfHzc94+wbD7wizbJnmHy0g6dREnURL/ABY/nNv0AAk6DHLOq4DMoJ6ZIGfdmslUq6Fqtzeenwh9ZXka4TIGh5SDlxAIcnmCQlBvkg+Ir6vEJvSNIkl5nPK8jR3Bb6Dh/V8sNrz63d9lBdKVz+3u71LeFxJcSSTWLSuHjDGOQej/ADaKg72JH7hyTpHiDnYtbmV3aKK6uihnhXmOgDqphkZtOqId0sBuQdycHoAF4oKox4jMLxIlkmwJuS4YksU5LfKkCIIgLAMH1HJ+6MHZfiBt4LEPLMUELpOHBYpMFh0xnC5BGHwPE567UF+DjJGRkAEjO4Bzg4+o/ZXqudw38yxmZxLrktbAO+6YJkuCzOwRioGe9hcjPh1H3hs8jz2kk00wVWvIg2CA3ysPLVtSAnUoIBIGQv1kOhKwIyCCPMV9rnI4hcJCg1yxEWitbLHEAJZ9cuY2ULjosY0YGzsfasu8lyJebzZv9bji5WF5YjZIw2wTURkk6tWxHlkUFuZgBknA9tRl7wwhjNbkJKd3B+bm8MSAdDjo43G3Ud01CCaWe3u4pJDI3KHymo8rOs7FTErRPjqneAGN87nodBp8N4gJQdijqcSRt6yHyPmD1BGxFblRfF7NsieEfLRjdR/TJ1MTe3xU+DewsDvWdysqLIhyrAEfX5jwPsoM1KUoFKUoFKUoFKUoFRF8ObcxRfmRATv7WyViB9moO/vRal6ieDnVNdOevNWMfsrFGcfeZz9dBLUpSg0OLcSEARmUmNnVHfPzerZWYeK6tKk+Gc9Aa0bbtVAQGdtCux5ZOTqQNpEpwMIjNnDMQCMHO9SXF7PnQSxZA5kbpkjIGpSMkePWoHinZV5BIscqKk9slrPlMkIvMGqIhhpbTK472RnSfAghNXN5A6sjOMF+SQCQdZA7uRuDg9RWn2Xez0MLRtS5DO2p3LEjSC0shJcgLjqcYxtWq3Z6bnd2aPkc9J9JjbmZVVXTr16cbZ9XNS3AeHm3t4oSwYxoF1YxnHjigxR9obZs4lGFZVyVYKSziNdLEYbLkLlSRk17u+OW8ZYNJ3lbQVCszatCyYCqCT3GDbDYGq/8UJdMgE6ICY2jRFk5QeOZZlYxPIQoJUKRHpyCd+mPdz2XncSM0sBlkl5hYJKmj5GOEcpkmDqRoyTnfPhQTL9pLUOqGZQzaANjjvgFMtjC6sjGSMnbrXgdo4AitI6rqaVQFy5PLdo2PdXOAR3jjCk4JqFi7P3TPJE8ymAm25juhMsxjjj1MrB9K6mTBypx3seGNq17NzQlXgmi5n+kA8yNiumWd5xgK4OVLY67+ygk34/CilpGC/KOihcuW09TpVc7Dc7YHiazni8GGbmqVREdiDkBXzpbI6g4OMeVRL9npVkE0MsYlBuB8ohKaJnRyMKwOoNGu+emR45Gkex8qJyobhBE0EMEnMjJbEWvDIVZQC2o5yCBgYoLHb8XheUxI+XGQcK2nK7MA+NJI8QDkVvVXrDgMkd0ZuYixkyExxCRRIWIIMiGQpqGMl1UEk+AyDYaBURYDlXEsP5kg50fsJOJVH7xV/fIal6iuK7T2jDxkeM+5opGx96NaCVpSlApSlApSlApSlAqJ4JtJdqeonz9TRQkH7cj6qlqiZTyrxWOy3Ccv/7E1Oo97IX3/UAoJalKUFNTik8VxOdcbQ+mRw8shjJ347cZRtWAFLFtOk5Go5FR8/aG7ntJJeWEjlhZ4zspiYMgVGYSlnzk5IVdJGPGrqOEwc3nciLnf7TQuvppzqxnOkY921eV4NbBmYW8OtwdZ5a5YE5Oo43yQD9VBBXXGrmPmQs8RnEkaxMkJIbWrvo5bTDcBG7xcDAz7K1bbtnLyI5ZIkBlFxHGufWuI5miSLILAczTkAFsYbdutWm7sIJcrJHE+vBIZVOrT6pORvjwPhXuOwhCoixRBUbUihFwrZJ1KMYByScjzNBWE41PzpIEMayNdGLmPqdF02kM5Ij1jqSQFDAdTuc52OCcenuXQKIkUIWkyGJbTNLCeX3h3WEepWOdiNjUvPBays8DpC7HTJIjKDknKq7Ajc4TGeuFFbdvBGN0VBgBAVA2UdF28B5UFf7Q8buEn5FtGGZYecdSgh+8yiMEyIF9Xd+9jK7Vifj1zzWOIREtzDblNLFzzUhOrmBtI0tJ0CnIHUVP31hbzkCWKKUruA6qxXPsI2zWC6uLdJUhMYMkhEmFQHGkookc9BjugHrtt02Cs2XEbnkW5kmV5JPSdLBWXTpjmI1rzCH3UeWPfvXqbjM0EcU0jiZvQ2fCgqpJe2ClgXbpqJLZ6Z6Va4rG3RiyxwqzOWLBVBLkEE5/SIJ9pyfOkHDbeMaEihUEMNIRRsxBYYx0JAyPYKCuTcYv1jwYl1cwDmCME8vQW1C2W4LHDALs+cHOOtWXhN4JoIpVZXEiK4ZQQrAgHIB3APkd61/i9aaNHotvo1atPKXGrGM4x1xtny2qRjQKAFAAAwABgAeQFB6qK4wczWi/75mPsCwzb/aQPrqVqJhPMu2b82BOWPa76Xf7FWP7zUEtSlKBSlKBSlKBSlKBWpxSyE0ZTJU7FGHVGByrD3MAcePStulBo8JvjKpDgLKh0ypn1W8x5qw3B8QfPIG9UbxOwZmEsJCzoMDPqyL15cmN8eIPVTuM7g5eHcSWXK4KSL85G3rL7fap8GGxoN2qv20tXZoDC2mWVmtid88qQEyMCOjIE1jPiMeNWilBSbrs1IJmEcS4M1tJDPlQbeKIQhoQM69wkgAXY81s43zt8L4fcCaAPCFjge5Jk5inUHLFCqjfo2+cYPmN6mOM8VMLQosTSvM7IgDKuCEeQlix2GEPTJ9lRtl2rL4L2zxBo5nQvJHuYiA6sQxCjJ2YnGMk4oMHG+BO9xO8cShprYRJcDRqhcc/c5724dRlc9D0rZ7McMaOWWT0dbaNo4UESspBZOZl8J3RsyqD1IXfGBWqnbmMxs3L3WSND3xyxrUsrtKdlTukZI64G+RW0napTNFDywGkSNsmWMAhywxEc4l06cnSehGM5oI+x4Nc+nrNJGAFmnJdeUFMbJIseAq81m9TVrONQ2yMY2O1HZ5p5JZFijZjZyxRs2MiRj3cE7jYnf219TtxDqlVkPyccko5bK+oI6IVyNg+p1GMnr12r3cdruVrE0BjkDRqqmRMMZA5B15woARic+W2dshHcc7KHWnKhzBymRo4hACrsVzJiZSp1KMFgQw0jrnb6nZuUXhkdZXUyQujq0PyYSONdLsy83qG2QkMGOcZNWjgfFFuYhIqld2UgkHdWKnDDZlJGQfEYrfoFKVo8R4ksWFALyvnlxr6zY6nfZVHix2HvIBD5xe+MahUGqaQ6Yl8z4s3kijvE+QwNyAcvDLIQxhASx3LMersSWZz7SxJrBwywZWMspDTuMEj1UXry4876fEk7sdz4ASNApSlApSlApSlApSlApSlArS4hw1JcE5WRfUkQ4dPcfEeanIPiDW1NKqqWZgqjcknAHvJrR/L1rjPpVvjz5qY+3NBg9Nmh2nQyIP6aJST/wDZCMsPemoeOFqRtLyOVdUbq6+akEe7bxrDZcXt5jpinhkI3ISRWOPPCk+debvg8MjayumT/aRko/uLKQSPYcigzXNijvE7A6oWZk36Eo0ZyPHusa0bjs5bugRlYqEmTGojuykF9xvnI2PhXoWlynqXCyDymTve4PHp/vU189PuU+ctNf8AYSq390vL/wA6DHF2bjXWRLc63KFn5pLHSGABztjDHbGPHrXwdl4AI1zLy49BWPmEoSja1Yg+Orcnx8c1n/LWBlre6X2cosf+mWrftrhZEV0YMjAFSOhBoIL4oQKrYDv8jJCiSyOY1RyjFAAdhlF3G4x1rDwzsrgSGd2Lu0bKVlkZoygIUiVzqJ7zeAGDjB3JtFRd1xCYytFBCjFFVmaSTSo1asAaVYk4XJ2HUUGa24YqMjcyZigcDVITq1EE6h0OMbbbeFZ7y8jiXVI6ovmxA38h5n2VomzuX+cuFjHlAne9xeTV9oUVmtOEQxtrC6pP9o5Lv7g7EkD2DAoNb02efaBDFGf6aVTk/wBnCcN9b6ceTVucP4akWSMs7evI5y7/ALR8vIDAHgBW5SgUpSgUpSgUpSgo/ETIt3cmX8pGLMRgNvrKY5YDqAm2zDOT4sfKvLnVG5VuMB9DcsOJR3sHT6g88davVKDR4Hr9Hh5oYSctNYY5bVpGdR881vUpQKUpQRPazhJu7Oe3UqDLGyAtnAJ8Tjy61F3XBbiTAa34YVHg8bOftwMfZVqpQVHhnZmVL6O5KWkaJBJCUhVhq1Mrg4IAGCvt61bqUoFKUoFQ3+rTeVvO31Rysf8AtkP2P+3tM1iu7ZZEZHGVYEEew/w99BlqJ4S2bi8z4SRge7kxH+JNfeE3TKxt5jmVBlGP9NH0D+WobBwOhwcAMtIG0XkinpNGjp7SmUf7AY/toJWlKUClKUClKUClKUCvjMAMk4A6k+Ffarvb7mmykWIN3iiyaRkiJmAkI7rfmE7hTjr7aCRs+OW8spijmR3Ch8LuCpxuG9U9RkA5GVz1FO0PFha28k5QuEA7o2ySQBknZRk7sdgMnwrn0UapHzLNLqeYHmSyWqwiMtytGksWK6mj5esxB+8gOkE4qQ7UXz/k21myl3CGj9K1Ny1kBUpqlwNlWVlLqRtg5GxoJ0y8Rcd42dumjUZQWlGfBcNywABvryc+QrTkvb6AkSXdjIVTXcFlMYt1OrTJgOSyHSy4OncZyMYqJvuJQzvb8PtLq35TEw3UNsASi8tpC0Tg91cgRk421bYYVH8Qh9GupLkXE0NsbgWryczL5KjLyPIjjlq3TmMMZOAMjUF87Lcc9JtzM5iwryKZI2zE4QkcxGP5pHtOCCMnGalbe6SQAo6sCAwKkHIPQjHgfOuZLxWPJsophLZq8bsYIpLiR4y/NkMzw50M8usEMgUq2x6gZBw7kX1vJYyK7SlS2hUJkhmmWSeWU4J/N7p7irgBdROkh0+oDj/a+1tJBFKzmUgMESNmOk698gaeiOdOckK2AcVP1zniHBlg4k9xdg+izMpSQZKq4MZRJzq7gEillbTgEgalzpYOhxSBlDKQVYAgjoQdwRXuqH2Qs47W/ngJkiOkejRajypYRg61JJLOpypXbQukAY3qY+ETikltw65liJEgTCMPzSxC6vqzmgmxxCLWY+bHzAcFNQ1Z6405zWzX48ggeV+4kksmc9wM758+7ls+2u59grviMqCGYTJcwmNpHnkwDCzHTmHBLMQrrk6TkZ1ZoOoVAcW7ZWdtMYZ5tDBSxJViuwBK6gCNQU6tPULv0rP2ukiFnNzpXiQrp1xn5TJ2URgbli2AFHUnFUbiHBEFnCjxP+ULhSWhDtIzagnNR2LgrCNKKSXGAAmog4IdE4hZLMq4YqynVHIvrIcdR5gjYg7EEioTil86qvOCxXETaonziGbwK6zsmtTp0vjBII1ac1L9nbWWK1gjmbVKkSLI2ScsFAOCdzv4mpAjOxoNfh18k0ayRnKsNvZ4EHyIOQR5itmvEMKoAqKqqOgUAAfUK90Cla3ErXmxSR6mXWjLqUkMuQRlSDkEddq5NwG/tCzrewXMgjVIUblXUqu6mTVMhKnQxBUZG5wD5YDsVKo9rxWEKZra/llEHemgmcahGAQwxIocMOoLHcrgnckXS3lDqrDOGAIyCDgjO4O4PsNBkpSlApSlBW7FhaXjwEBYrpmltz0HMwObF7yBzB55k/RrW49ayWjPc28Zlgkybu2UZJz1nhXxf9JPzxv1G8v2o4P6VbtGG0SAh4ZB1jlU6kce5huPEZHjWv2O48buA8xdFxCxiuY/0JF2OB+i3rKfI0FP+D/iD21vAJhcsFgROWnD5FKHAzrkwTJjGAQB4k58JDivabh+sPDBzr+RgsMLwvHI7kYDMJUXCqBvJg4Axnwq/V5KAkEgZHQ43HuoK4ijh1pLNKebO2GlZRgzSthEjQeC5KxqPAYz4mtzsrwQWsIBC85zrnYfnSN3mx+qCSAOgFaYlF5egKcwWTZY/mvcEYCg5weUpJP6zr4ocWWgVhvLVJY3jkUMjqVdT0IIwQfqrNSg5hf8Lu5CvDh8/blZrO+LjMcWrA1jdnk2MZXow3Jqcvbp7mC74feLGly0EnLK55cyFSBLFq3BVsalO6kA9CDW/wBq7CRWS9twxntwdUY/p4SQXix+lgak/WAHQmty84bZ8QiieSOK4i2kiJGRuOo9hHUfbQU6LlSwcPngksoysKs8Ly8pdbrEQ55ZBLIVYaSMHUelbna3iFsLhWhu50u5YdMYtTG/O0P3IyjKyk5kY5OABqJIAzVsXgFoBgWtvj+yT+VerLgttC5eK3hjcjBZEVSR5ZAoKRxW2v4IouIXssM5tV1yWyx6VUkAM8b6zqlRc4JGN2AxnNWXslwiRA9zc4N3cYaXG4jUepAn6qD7WLHxqIuZ24neCGP/AFC0kDXD+E8yEMsKHxVGAZvaAKmO3DTC2zDz8iWEycgZl5fMXmaAASTozsBQWClc7hmjPjx8+1o5V/ii1s8OW69Mt9C8U5Qd+e1y0PLKcqUKAFbWW5mjwoL3SlKCH4rfO5lt7dWMvL3kzpWIuGCHV1LbE4UHGN8ZGeZRfBlxJZ7eSTiIMUbrJMxkkyWDZLYbYsR3ck/yrq95wmKRxIwYOBp1I7oSNyA2hhqAJJAOcZNcs7QWbSqba0kDTxXpeZGlkZgqymSNmjGoyd0KO9nAQYHkFp47ws+nW/ygKSXSyaHi2BETthJNONR5Wcas7k4q8VTu1fFmBtpTEVihnWRmlZULgpJHiJCdRYa9RDBdlO9XGgUpSgUpSgVUOx9qrXvE7jfWbhYOu2mOGFunTOpzv1q31VewvznEvL8oS/4NsD/eDQWqvjDNfaUFN+CiMJYmMZ+TubpMncnE8m5PUnHiat00yoMuyqPNiAPtNVT4Mv8AV7j/APtu/wDFapTtFwM3DQurRBoi+0sXMRgy43XUuCMAg5oM79o7MHBu7cH+1T+db1pdxyrqjkR1zjKMGGfLINVpODcQG3P4aF8MWT/w9Jre7M8FktzO0skTtM6t8lEY0XCKmyl23OnOc0E7VR7FQ8q64lChIhSdDHH+aheJJH0DwBdicdKt1Vfs5tf8THnJbt9Rt4x/EGgtFQPb4kcNvSCQRbTEEHBBCMRgj2ip3NVz4RmH5Lvdx/q8v/YaCuXvCjD+TeTbXTWyQSCWK2cqAxSMozYkUli2dyT1JNSFjaiTLPY8VUfovdnH3fSquNn82n7K/wABWagrfYC0uIrTTcq6vzZiod9bBDIxQFtTdFIGM7YqyUpQKUpQafGOJx20Ek8raY41LMfYPADxJ6AVxzs9bPG0l9HeXEZu313JVUKxBy0iRAOGDzBCMnYJnfJOKsXw48yaKzsYzhru5RT+yPP2AsG/dqwcd4RHacMEcKAR2nKkAxnKxurybeLMgf62oNXit01rC00tsgVsK0jymWTTszrJlcBSgcd1iAcbb7TnZW5ykkJOTbStFnOcrhXiJPieU6ZPnmkXAUKCMyNJbhTy42wQAVKAF+rKFYgA567k4GIP4P5WDlXJLNCqEnqZLaSS3kY+0ryiffQXelKUCufcG7XzSxNJLe8NhYSzIEdWyAkjICTzwdwueldBrVbhsJOTDET56Fz9uKCqQdp5PSLWP0yxnE0jrIsKHKKIpZNQPObHeVRkjxqK7M8M4jKs9xb3scEFxczzRo0Adipcqr6iw2ZVBA8M1Ze3V4UthBEcS3Trbxaeq69ncfsR6m+qp+ytVijSJAAkaqiAdAqgAAfUKCp/kPi46cViPvtF/wAnryeFcbHTiNoffakfwepHjna1LablcmWQIiyXDpp028bNpDyamBIyCcDJAUnwqxigp3wXqUtpYJCDcQ3E4uMdC7SNIGH6rIykVcaqcsPo3Fll6JfRctz4c6EFkz7WiLgfsVbKBSlKBVA4LwCC/ury8nTWpl5EGGde5CNDMdJGcya/sqz9r+L+iWU9x4oh0Dzc91APaXIFeuyfCvRbOCDxjjUN7Wxlj9bEmg1F7E2A/wDjj63c/wAWrW4v8H1hNDJHyFUsrBWBbKkggMMnGQd9xVgvuJQw6edNFHrOlOY6rqP6K6iMn2CtqghOxnEGms4jJtKmYph/vImMUmPZqUmpuoDgrBLy8h/SMVwo9jpyzgeWqEn3k1P0ClKUClKUHO+2RB47whSeguGx5nTgf510CeJXVlYZVgQw8wRgj7K5p29fRxvhsuM6IpyBnGSARjYH9LyqxPxh7z/RljMYk2kbUcrGMczYqpBYHQDnq2R6poPnwc37PC8TuWNuwjj7uNUIGIpsn1uYu+em2PDJw8CQLeHHT0i9Cnz1ciR/+cEe8VvdpuKNHiC3jctpXmmJSTHHuAF0qcO2CFyMABj4AHQ4Nel7y2iFq8EcUM5UMGGd4F/OQZ9YknJ670F1pSlApUD8cbP/AGj/APBm/DrxP20s1Vm5jHSrNgxyD1QT1ZAB08aCMtj6Xxl26xcOj5a+RnlALke1YwF/eNXSqv8ABvw54rFHl+fuGa4m/akJbH7qlV+qtvtpcOtq0cRxNcMsER8jJsW/dTU/uU0EV2PsluoLu4kUEX8knUZzAoMMQ6eqUBYD9c+dSnYi8aS0RZCTLAWglJ6l4iYyT+1gN+9WtZdqeHwxpEkjBI1VFAhl2CgADZPIVqdnOIx/lCdYiTDdxi5jJDDMkZEEww2CDgRHpvmgnO1XDjPbOqHEq4khb9GVDrQ/eABHiCR41s8F4gLi3imXYSor48sgHH1Hat2qXwLjsFnHPDPIUEV1Oidxj3W0zqBpBwFSULv+jQXSlVeL4QuGsMrchh5iOQj7QlfT2/4d/WD/AMKX/wAKDW7XD0i9sbPqmprqf9iLHLB88ysv3TVwqqdnCJuIX1x1VBBbR/upznOD03lA/dqV7V8Ra3tJpEwZAhEQPjI3cjH1uRQV62sU4pNdyyoPRgklnATgk4dxNKv6OWCqPE6KlewXEpJrNOd8/CzwTY8XjYoWBP6QAb66j+E9o+H2MKWjXB1wKEk+TkOXHrkkIQSWyTg9c147IcXgkvbkW8geG6VbmJh0LKeRMoB32Kxt++aDd4u/J4naS/mXEcts/wC0Plos/dkH71WioPtpw157SQRfPJiWA+UkZDp9pGk+wmtaHtzZcuGR5gnNiSVRpc7MPMLjqCPqoI/tr2ke2uoYvSobaJopHeSWIuNQaNVUHUMEhmP7ta9n2oV//wAzaEfqW+CfraQ/wqZ+PfD/AOsr91//ABr78e+Hf1pPuv8A+NBudk76Sezhll+cdct3dO+T+b4VL1W/j5w7+tx/Y38qfHzh39ci/v8A5UGXtOg5tg2NxdAZ8cGC4yM+R8vdUIHuZW9JSOYTSopt3RlMOjdljuEJBIBY5JBO5Kleg3bnj9rdyWwt545WjuFdgp3AKSpk/W1TPZcYs7f+yT+AoM/CrHlKdRDSOxeV8Y1MfIeAAAUDJwABWhdN/wCowD/9a4P/AFLb+VTlVXi19HDxKOSV1jjSzlLO5AVczQAZJ6bjFBaqVXvj1wz6QtP+Mn86+/Hnhn0haf8AHT+dBPk1Qe03GG4layQWMZZHcI08pCQFVccxdWeYQwUrlV8dvOr/AFESdmLJiSbO2JO5JiT+VBBz9oL6KPW8XDBGCq6heSYyzBVG1sepIFZLB7qXiKC7SBBDA0kSwuzgs7csszPGm4UEAAdHb2Ylx2UsQwYWdtqGQDykzuCDvjxBIrNwrgNrbFjb28MJYAMY0C5AzgHA9tBJVVe3kMii2uoApmgnQBWbSJFlPJaMsAcZLqc7+rVqrX4hYxzIY5UDISCQfMEMCCNwQQCD7KCtrxfiTSGMW1grhQxRrxy2kkgNhbfYEgj6qj7O9ntZbx76AoJyjK9urywqBEE77BQ4O2SSgUDxqfbsfYnraxsd8lssTnGxLEkjYbHbasVx2M4eEbFlbjun+jHlQRPwLj/0e190n+K9Tnazi72sSvFbPO7OFCqGIXZjrfQjNp2xsp3IqE+Bb/2e190n+K9Xeg5Lw2Z1Ervc8VhaaV5THbWUhjVm3wHltS7dOpwPdW7wYT3N1apLPfyRKzSyxXNoI9Dx4MYMqxqjd/caSd1FdNpQfNI8hXE47KW24nNDBzUaC4aVDHGJMW9xGWfEeNwsyRrt01Hy27bVA7aH0XinDr3okrGzmP7fejyfINk0GrBxLiTlgW4ggBOk+hQ95fBvnMr7iM9K99jZLy0aO19Enmtnkduc8axvDrYudSBirLrZj3cYHga6NSg86B5D7KcseQ+yvVKDVv7mKGNpZSiRoMszdAPM1kgKOoZdLKwBUjGCDuCDXy9tEljeKRQyOpVgfEEYI+yqV8GF08PP4XMSZLJvkmP9JA2TGw93T2bCgsnaEBViIAGJo+ntJH+dZezK4s7Yf7mP/sWqn8K11xNI1NlbpLGul3O7SBgxACxg7jGDnfx8qg+GfCLxJYkReA3J0Kq5BfwAHTleyg63UCUB4kcgHFoOvtlP8qpcHwh8XckLwCbYE952XYe1owCfZ1NWDsRf3N1PNcXVlLaOsccSo+SGGqRywYqM7kDGNsDffYIyOFeEXgQoPybeSfJnAxazt+Z+rE/h4A+QroHoyfoL9grX41wqK6gkgmXVHIpVh/mD4EHcHzqq9h+Kywytwu8YmeFc28p/+TB0Vv21Aww+vfc0F3pSlApSlApSlArFd+o/7J/gay15kTII8wRQUr4F/wD2e190n+K9XeojspwFLG1jto2Z1j1YZsZOWLb428al6BSlKBVX+EzhRuOG3CpnmIvNix11x98Y9pxj66tFfGXIwehoIrsnxb0uzt7jbMsSMwHg2BqH1NkVLVB9j+zwsLcwLIXQSSOmVxoVmLBBuchc9fH2dKnKBSlKBXP/AIR4jaT23FoxtAeVdgDd4HIGTjroY5HvHlXQK1+I2STRPFIupJFKMPMEYNBlhlDKGUgqwBUjoQdwR9Ve6g+xfBpbOzjt5ZhKYsqrAY7mToU+0LgVOUClKUCqz257NG7iV4W5d5btzLWXppbxRj+gwGCPd5VZqUClKUClKUClKUClKUClKUClKUClKUClKUClKUClKUClKUClKUClK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4" descr="data:image/jpeg;base64,/9j/4AAQSkZJRgABAQAAAQABAAD/2wCEAAkGBxMTEhUUExITFhQWGBgZFRgXFxwgGhgdIBoWGR0ZFxgbHCggHR4lHBodITEhJSkrLy4uHx8zODMsOCktLisBCgoKBQUFDgUFDisZExkrKysrKysrKysrKysrKysrKysrKysrKysrKysrKysrKysrKysrKysrKysrKysrKysrK//AABEIAPMA0AMBIgACEQEDEQH/xAAcAAEAAgMBAQEAAAAAAAAAAAAABQYDBAcCAQj/xABNEAACAQMCAwQECQgGCQQDAAABAgMABBESIQUTMQYiQVEUMmFxBxYjM1WBkZLTFUJSYnKCsdFDVHOhs8EkNFNjk6KjstIlNUSDRWR0/8QAFAEBAAAAAAAAAAAAAAAAAAAAAP/EABQRAQAAAAAAAAAAAAAAAAAAAAD/2gAMAwEAAhEDEQA/AOk9r+JvC6ETaECOzIjxiZiCMFFlUiQdRpBByR1yKwJ2nePmc54jiW4UZ7hQIGeNX36soGOmRvvUpf8AZ9pJC/pt2gJyEQxaV6erqiJH21rnsu/0hffbB+BQY24xJHLCWZSlxy2wcEx6hEgjVAwfBYlteG3O4AGay8Yv5o5xCrH/AEgRiE6R3CrHnb6SPm8MM+IND2Yf6Rvtum8O3u+Qr78WpPpG/wDvQ/g0GjF2mmMkcaohLKp77qCxbX6uWUnSVAwFOd+mN/EPbGVw2mBVwiyoXbAKMyRrksVXXr5vcJGQi7jVtIHsw/0jfbdN4dvd8hQ9mH+kb77YfwKCW4Rec6FJMg6h1AIHUjYEny8z7zW5VeHZmT6Rv/vQ/g0+LUn0lf8A3ofwaCw0qvfFqT6Sv/vQ/g0+LUn0lf8A3ofwaCw1DcP47zdfcA0hyo1jV3SBhwfUznbPt+vX+LUn0lf/AHofwa8r2WYEkcQvQT1IMG/v+Q3oPsfatApMiacLqJVgRn5U6d9JJ+T6gYJYDO9SHF+LCAxgoza2wcZ7i7Au23qglQScdajvis/0he/bB+BXr4tSfSN/96H8Gg+S9piIoZOSTzW0kaj3Bp1FidPQe3A8yK+t2rTOBG5I3bBXYBdRIBOdtuoGd8Zp8WZPpG/+9D+DWNeyRDFxf3oZgAzZgyQOgJ5HQUGxa9pVdXIjYMkTS6SRuFJBAIJ3yN9tsisKdrkA78UoYAlgoyF75TctpIO2rBAIHhX0dl3+kL7frvD+BRuy7nrxC+P1wfgUGSLtVExbEcwVC2pioACqVUvuclct4eAJrG3a2POBFKG1qmHAUbsFOCTvjPQb/VvQdmH+kb7frvD+BT4rv9IX32w/gUEhxLjKQuiMrlnxp0jPiF3Odu8VG/iwrSHayErqCTEE4Hc8cBhtnxVg2fI15+LUn0jf/eh/Bp8WpPpG/wDvQ/g0HviHH2R3VI0bShdcyEasaS3qowGM43xXi67TaAfk1LKWEnymyaWdd8LqOdGQAucHONjXz4sP1/KN9n3w/gVXr28to5ZIW4nxNpI2AkCQa9J0hhlktCM4I8aC13vaKKNmUhm04yQVx0J2ywPQHfpnbrtWThvG1mbSI5FyCQWC4ONPkxI9YdRVIj41ZvkrxTijAEglbZiAQdwSLPYg9QelWjs1arIsdzFf3c8TAlRJoCt1XdeSrbH3bigsdKUoFKUoFKUoFKUoFKVhu7pIlLyMFUdSf7gPMk7AeNBmrFc3KRrqkdUUdSzAD7TUaJ7if5sciM/nuuZWHmkZ2T3vk+a1mteCwo2sgySf7SU63H7JPqD2KAPZQY/y4rfMxTTe1U0r9TyFVYfsk05143SKCMebSMzfdVAP+apWlBFC2u873EIH6sB/iZT/AAr16Hcf1r/pL/OpOlBFG2uwdriEj9aA/wARKP4U514vWKCQeaSMrfdZCP8AmqVpQRX5cVfnopofayZX63jLKv1kVIW1ykiho3V1PRlIIP1istRtzwSFmLqDFIeskR0Mf2iNnHsYEeygkqVEGe4g+cXnxj8+NcSKPN4hs/tKb+SVI2l0kqh42DKehB/u948qDJLIFBY7AAk+4b1WOxHHxch2EUiLIedG7KoWRGOBhlY5YYGQcMMjIFT3FLZpI2VSATjr0OCDpPsOMfz6Vz3gvD34fcGe6MSEoAY7ZW+XbvBpTEMIrNqBOMerQb3YPiC29jxGdwSsN3fSMF6kISxAycZwKnuy3FVkaSELhlVJiQoC4n1yAAA9Qcgnx29tULs/OslneWkwkhNzPcyKWA0lZc4DMucEZzuMZHiKtnY3gFzFK09wYgxjiiAjJwyxppBOSepOrr5DzyFypSlApSlApSlApSsF7dLFG0jnCqCT4n3AeJPQDxNBi4lxARAbF5HOI419Zz7M9AOpY7AVr2XDDrE1wwkmHq49SL2RKfHzc94+wbD7wizbJnmHy0g6dREnURL/ABY/nNv0AAk6DHLOq4DMoJ6ZIGfdmslUq6Fqtzeenwh9ZXka4TIGh5SDlxAIcnmCQlBvkg+Ir6vEJvSNIkl5nPK8jR3Bb6Dh/V8sNrz63d9lBdKVz+3u71LeFxJcSSTWLSuHjDGOQej/ADaKg72JH7hyTpHiDnYtbmV3aKK6uihnhXmOgDqphkZtOqId0sBuQdycHoAF4oKox4jMLxIlkmwJuS4YksU5LfKkCIIgLAMH1HJ+6MHZfiBt4LEPLMUELpOHBYpMFh0xnC5BGHwPE567UF+DjJGRkAEjO4Bzg4+o/ZXqudw38yxmZxLrktbAO+6YJkuCzOwRioGe9hcjPh1H3hs8jz2kk00wVWvIg2CA3ysPLVtSAnUoIBIGQv1kOhKwIyCCPMV9rnI4hcJCg1yxEWitbLHEAJZ9cuY2ULjosY0YGzsfasu8lyJebzZv9bji5WF5YjZIw2wTURkk6tWxHlkUFuZgBknA9tRl7wwhjNbkJKd3B+bm8MSAdDjo43G3Ud01CCaWe3u4pJDI3KHymo8rOs7FTErRPjqneAGN87nodBp8N4gJQdijqcSRt6yHyPmD1BGxFblRfF7NsieEfLRjdR/TJ1MTe3xU+DewsDvWdysqLIhyrAEfX5jwPsoM1KUoFKUoFKUoFKUoFRF8ObcxRfmRATv7WyViB9moO/vRal6ieDnVNdOevNWMfsrFGcfeZz9dBLUpSg0OLcSEARmUmNnVHfPzerZWYeK6tKk+Gc9Aa0bbtVAQGdtCux5ZOTqQNpEpwMIjNnDMQCMHO9SXF7PnQSxZA5kbpkjIGpSMkePWoHinZV5BIscqKk9slrPlMkIvMGqIhhpbTK472RnSfAghNXN5A6sjOMF+SQCQdZA7uRuDg9RWn2Xez0MLRtS5DO2p3LEjSC0shJcgLjqcYxtWq3Z6bnd2aPkc9J9JjbmZVVXTr16cbZ9XNS3AeHm3t4oSwYxoF1YxnHjigxR9obZs4lGFZVyVYKSziNdLEYbLkLlSRk17u+OW8ZYNJ3lbQVCszatCyYCqCT3GDbDYGq/8UJdMgE6ICY2jRFk5QeOZZlYxPIQoJUKRHpyCd+mPdz2XncSM0sBlkl5hYJKmj5GOEcpkmDqRoyTnfPhQTL9pLUOqGZQzaANjjvgFMtjC6sjGSMnbrXgdo4AitI6rqaVQFy5PLdo2PdXOAR3jjCk4JqFi7P3TPJE8ymAm25juhMsxjjj1MrB9K6mTBypx3seGNq17NzQlXgmi5n+kA8yNiumWd5xgK4OVLY67+ygk34/CilpGC/KOihcuW09TpVc7Dc7YHiazni8GGbmqVREdiDkBXzpbI6g4OMeVRL9npVkE0MsYlBuB8ohKaJnRyMKwOoNGu+emR45Gkex8qJyobhBE0EMEnMjJbEWvDIVZQC2o5yCBgYoLHb8XheUxI+XGQcK2nK7MA+NJI8QDkVvVXrDgMkd0ZuYixkyExxCRRIWIIMiGQpqGMl1UEk+AyDYaBURYDlXEsP5kg50fsJOJVH7xV/fIal6iuK7T2jDxkeM+5opGx96NaCVpSlApSlApSlApSlAqJ4JtJdqeonz9TRQkH7cj6qlqiZTyrxWOy3Ccv/7E1Oo97IX3/UAoJalKUFNTik8VxOdcbQ+mRw8shjJ347cZRtWAFLFtOk5Go5FR8/aG7ntJJeWEjlhZ4zspiYMgVGYSlnzk5IVdJGPGrqOEwc3nciLnf7TQuvppzqxnOkY921eV4NbBmYW8OtwdZ5a5YE5Oo43yQD9VBBXXGrmPmQs8RnEkaxMkJIbWrvo5bTDcBG7xcDAz7K1bbtnLyI5ZIkBlFxHGufWuI5miSLILAczTkAFsYbdutWm7sIJcrJHE+vBIZVOrT6pORvjwPhXuOwhCoixRBUbUihFwrZJ1KMYByScjzNBWE41PzpIEMayNdGLmPqdF02kM5Ij1jqSQFDAdTuc52OCcenuXQKIkUIWkyGJbTNLCeX3h3WEepWOdiNjUvPBays8DpC7HTJIjKDknKq7Ajc4TGeuFFbdvBGN0VBgBAVA2UdF28B5UFf7Q8buEn5FtGGZYecdSgh+8yiMEyIF9Xd+9jK7Vifj1zzWOIREtzDblNLFzzUhOrmBtI0tJ0CnIHUVP31hbzkCWKKUruA6qxXPsI2zWC6uLdJUhMYMkhEmFQHGkookc9BjugHrtt02Cs2XEbnkW5kmV5JPSdLBWXTpjmI1rzCH3UeWPfvXqbjM0EcU0jiZvQ2fCgqpJe2ClgXbpqJLZ6Z6Va4rG3RiyxwqzOWLBVBLkEE5/SIJ9pyfOkHDbeMaEihUEMNIRRsxBYYx0JAyPYKCuTcYv1jwYl1cwDmCME8vQW1C2W4LHDALs+cHOOtWXhN4JoIpVZXEiK4ZQQrAgHIB3APkd61/i9aaNHotvo1atPKXGrGM4x1xtny2qRjQKAFAAAwABgAeQFB6qK4wczWi/75mPsCwzb/aQPrqVqJhPMu2b82BOWPa76Xf7FWP7zUEtSlKBSlKBSlKBSlKBWpxSyE0ZTJU7FGHVGByrD3MAcePStulBo8JvjKpDgLKh0ypn1W8x5qw3B8QfPIG9UbxOwZmEsJCzoMDPqyL15cmN8eIPVTuM7g5eHcSWXK4KSL85G3rL7fap8GGxoN2qv20tXZoDC2mWVmtid88qQEyMCOjIE1jPiMeNWilBSbrs1IJmEcS4M1tJDPlQbeKIQhoQM69wkgAXY81s43zt8L4fcCaAPCFjge5Jk5inUHLFCqjfo2+cYPmN6mOM8VMLQosTSvM7IgDKuCEeQlix2GEPTJ9lRtl2rL4L2zxBo5nQvJHuYiA6sQxCjJ2YnGMk4oMHG+BO9xO8cShprYRJcDRqhcc/c5724dRlc9D0rZ7McMaOWWT0dbaNo4UESspBZOZl8J3RsyqD1IXfGBWqnbmMxs3L3WSND3xyxrUsrtKdlTukZI64G+RW0napTNFDywGkSNsmWMAhywxEc4l06cnSehGM5oI+x4Nc+nrNJGAFmnJdeUFMbJIseAq81m9TVrONQ2yMY2O1HZ5p5JZFijZjZyxRs2MiRj3cE7jYnf219TtxDqlVkPyccko5bK+oI6IVyNg+p1GMnr12r3cdruVrE0BjkDRqqmRMMZA5B15woARic+W2dshHcc7KHWnKhzBymRo4hACrsVzJiZSp1KMFgQw0jrnb6nZuUXhkdZXUyQujq0PyYSONdLsy83qG2QkMGOcZNWjgfFFuYhIqld2UgkHdWKnDDZlJGQfEYrfoFKVo8R4ksWFALyvnlxr6zY6nfZVHix2HvIBD5xe+MahUGqaQ6Yl8z4s3kijvE+QwNyAcvDLIQxhASx3LMersSWZz7SxJrBwywZWMspDTuMEj1UXry4876fEk7sdz4ASNApSlApSlApSlApSlApSlArS4hw1JcE5WRfUkQ4dPcfEeanIPiDW1NKqqWZgqjcknAHvJrR/L1rjPpVvjz5qY+3NBg9Nmh2nQyIP6aJST/wDZCMsPemoeOFqRtLyOVdUbq6+akEe7bxrDZcXt5jpinhkI3ISRWOPPCk+debvg8MjayumT/aRko/uLKQSPYcigzXNijvE7A6oWZk36Eo0ZyPHusa0bjs5bugRlYqEmTGojuykF9xvnI2PhXoWlynqXCyDymTve4PHp/vU189PuU+ctNf8AYSq390vL/wA6DHF2bjXWRLc63KFn5pLHSGABztjDHbGPHrXwdl4AI1zLy49BWPmEoSja1Yg+Orcnx8c1n/LWBlre6X2cosf+mWrftrhZEV0YMjAFSOhBoIL4oQKrYDv8jJCiSyOY1RyjFAAdhlF3G4x1rDwzsrgSGd2Lu0bKVlkZoygIUiVzqJ7zeAGDjB3JtFRd1xCYytFBCjFFVmaSTSo1asAaVYk4XJ2HUUGa24YqMjcyZigcDVITq1EE6h0OMbbbeFZ7y8jiXVI6ovmxA38h5n2VomzuX+cuFjHlAne9xeTV9oUVmtOEQxtrC6pP9o5Lv7g7EkD2DAoNb02efaBDFGf6aVTk/wBnCcN9b6ceTVucP4akWSMs7evI5y7/ALR8vIDAHgBW5SgUpSgUpSgUpSgo/ETIt3cmX8pGLMRgNvrKY5YDqAm2zDOT4sfKvLnVG5VuMB9DcsOJR3sHT6g88davVKDR4Hr9Hh5oYSctNYY5bVpGdR881vUpQKUpQRPazhJu7Oe3UqDLGyAtnAJ8Tjy61F3XBbiTAa34YVHg8bOftwMfZVqpQVHhnZmVL6O5KWkaJBJCUhVhq1Mrg4IAGCvt61bqUoFKUoFQ3+rTeVvO31Rysf8AtkP2P+3tM1iu7ZZEZHGVYEEew/w99BlqJ4S2bi8z4SRge7kxH+JNfeE3TKxt5jmVBlGP9NH0D+WobBwOhwcAMtIG0XkinpNGjp7SmUf7AY/toJWlKUClKUClKUClKUCvjMAMk4A6k+Ffarvb7mmykWIN3iiyaRkiJmAkI7rfmE7hTjr7aCRs+OW8spijmR3Ch8LuCpxuG9U9RkA5GVz1FO0PFha28k5QuEA7o2ySQBknZRk7sdgMnwrn0UapHzLNLqeYHmSyWqwiMtytGksWK6mj5esxB+8gOkE4qQ7UXz/k21myl3CGj9K1Ny1kBUpqlwNlWVlLqRtg5GxoJ0y8Rcd42dumjUZQWlGfBcNywABvryc+QrTkvb6AkSXdjIVTXcFlMYt1OrTJgOSyHSy4OncZyMYqJvuJQzvb8PtLq35TEw3UNsASi8tpC0Tg91cgRk421bYYVH8Qh9GupLkXE0NsbgWryczL5KjLyPIjjlq3TmMMZOAMjUF87Lcc9JtzM5iwryKZI2zE4QkcxGP5pHtOCCMnGalbe6SQAo6sCAwKkHIPQjHgfOuZLxWPJsophLZq8bsYIpLiR4y/NkMzw50M8usEMgUq2x6gZBw7kX1vJYyK7SlS2hUJkhmmWSeWU4J/N7p7irgBdROkh0+oDj/a+1tJBFKzmUgMESNmOk698gaeiOdOckK2AcVP1zniHBlg4k9xdg+izMpSQZKq4MZRJzq7gEillbTgEgalzpYOhxSBlDKQVYAgjoQdwRXuqH2Qs47W/ngJkiOkejRajypYRg61JJLOpypXbQukAY3qY+ETikltw65liJEgTCMPzSxC6vqzmgmxxCLWY+bHzAcFNQ1Z6405zWzX48ggeV+4kksmc9wM758+7ls+2u59grviMqCGYTJcwmNpHnkwDCzHTmHBLMQrrk6TkZ1ZoOoVAcW7ZWdtMYZ5tDBSxJViuwBK6gCNQU6tPULv0rP2ukiFnNzpXiQrp1xn5TJ2URgbli2AFHUnFUbiHBEFnCjxP+ULhSWhDtIzagnNR2LgrCNKKSXGAAmog4IdE4hZLMq4YqynVHIvrIcdR5gjYg7EEioTil86qvOCxXETaonziGbwK6zsmtTp0vjBII1ac1L9nbWWK1gjmbVKkSLI2ScsFAOCdzv4mpAjOxoNfh18k0ayRnKsNvZ4EHyIOQR5itmvEMKoAqKqqOgUAAfUK90Cla3ErXmxSR6mXWjLqUkMuQRlSDkEddq5NwG/tCzrewXMgjVIUblXUqu6mTVMhKnQxBUZG5wD5YDsVKo9rxWEKZra/llEHemgmcahGAQwxIocMOoLHcrgnckXS3lDqrDOGAIyCDgjO4O4PsNBkpSlApSlBW7FhaXjwEBYrpmltz0HMwObF7yBzB55k/RrW49ayWjPc28Zlgkybu2UZJz1nhXxf9JPzxv1G8v2o4P6VbtGG0SAh4ZB1jlU6kce5huPEZHjWv2O48buA8xdFxCxiuY/0JF2OB+i3rKfI0FP+D/iD21vAJhcsFgROWnD5FKHAzrkwTJjGAQB4k58JDivabh+sPDBzr+RgsMLwvHI7kYDMJUXCqBvJg4Axnwq/V5KAkEgZHQ43HuoK4ijh1pLNKebO2GlZRgzSthEjQeC5KxqPAYz4mtzsrwQWsIBC85zrnYfnSN3mx+qCSAOgFaYlF5egKcwWTZY/mvcEYCg5weUpJP6zr4ocWWgVhvLVJY3jkUMjqVdT0IIwQfqrNSg5hf8Lu5CvDh8/blZrO+LjMcWrA1jdnk2MZXow3Jqcvbp7mC74feLGly0EnLK55cyFSBLFq3BVsalO6kA9CDW/wBq7CRWS9twxntwdUY/p4SQXix+lgak/WAHQmty84bZ8QiieSOK4i2kiJGRuOo9hHUfbQU6LlSwcPngksoysKs8Ly8pdbrEQ55ZBLIVYaSMHUelbna3iFsLhWhu50u5YdMYtTG/O0P3IyjKyk5kY5OABqJIAzVsXgFoBgWtvj+yT+VerLgttC5eK3hjcjBZEVSR5ZAoKRxW2v4IouIXssM5tV1yWyx6VUkAM8b6zqlRc4JGN2AxnNWXslwiRA9zc4N3cYaXG4jUepAn6qD7WLHxqIuZ24neCGP/AFC0kDXD+E8yEMsKHxVGAZvaAKmO3DTC2zDz8iWEycgZl5fMXmaAASTozsBQWClc7hmjPjx8+1o5V/ii1s8OW69Mt9C8U5Qd+e1y0PLKcqUKAFbWW5mjwoL3SlKCH4rfO5lt7dWMvL3kzpWIuGCHV1LbE4UHGN8ZGeZRfBlxJZ7eSTiIMUbrJMxkkyWDZLYbYsR3ck/yrq95wmKRxIwYOBp1I7oSNyA2hhqAJJAOcZNcs7QWbSqba0kDTxXpeZGlkZgqymSNmjGoyd0KO9nAQYHkFp47ws+nW/ygKSXSyaHi2BETthJNONR5Wcas7k4q8VTu1fFmBtpTEVihnWRmlZULgpJHiJCdRYa9RDBdlO9XGgUpSgUpSgVUOx9qrXvE7jfWbhYOu2mOGFunTOpzv1q31VewvznEvL8oS/4NsD/eDQWqvjDNfaUFN+CiMJYmMZ+TubpMncnE8m5PUnHiat00yoMuyqPNiAPtNVT4Mv8AV7j/APtu/wDFapTtFwM3DQurRBoi+0sXMRgy43XUuCMAg5oM79o7MHBu7cH+1T+db1pdxyrqjkR1zjKMGGfLINVpODcQG3P4aF8MWT/w9Jre7M8FktzO0skTtM6t8lEY0XCKmyl23OnOc0E7VR7FQ8q64lChIhSdDHH+aheJJH0DwBdicdKt1Vfs5tf8THnJbt9Rt4x/EGgtFQPb4kcNvSCQRbTEEHBBCMRgj2ip3NVz4RmH5Lvdx/q8v/YaCuXvCjD+TeTbXTWyQSCWK2cqAxSMozYkUli2dyT1JNSFjaiTLPY8VUfovdnH3fSquNn82n7K/wABWagrfYC0uIrTTcq6vzZiod9bBDIxQFtTdFIGM7YqyUpQKUpQafGOJx20Ek8raY41LMfYPADxJ6AVxzs9bPG0l9HeXEZu313JVUKxBy0iRAOGDzBCMnYJnfJOKsXw48yaKzsYzhru5RT+yPP2AsG/dqwcd4RHacMEcKAR2nKkAxnKxurybeLMgf62oNXit01rC00tsgVsK0jymWTTszrJlcBSgcd1iAcbb7TnZW5ykkJOTbStFnOcrhXiJPieU6ZPnmkXAUKCMyNJbhTy42wQAVKAF+rKFYgA567k4GIP4P5WDlXJLNCqEnqZLaSS3kY+0ryiffQXelKUCufcG7XzSxNJLe8NhYSzIEdWyAkjICTzwdwueldBrVbhsJOTDET56Fz9uKCqQdp5PSLWP0yxnE0jrIsKHKKIpZNQPObHeVRkjxqK7M8M4jKs9xb3scEFxczzRo0Adipcqr6iw2ZVBA8M1Ze3V4UthBEcS3Trbxaeq69ncfsR6m+qp+ytVijSJAAkaqiAdAqgAAfUKCp/kPi46cViPvtF/wAnryeFcbHTiNoffakfwepHjna1LablcmWQIiyXDpp028bNpDyamBIyCcDJAUnwqxigp3wXqUtpYJCDcQ3E4uMdC7SNIGH6rIykVcaqcsPo3Fll6JfRctz4c6EFkz7WiLgfsVbKBSlKBVA4LwCC/ury8nTWpl5EGGde5CNDMdJGcya/sqz9r+L+iWU9x4oh0Dzc91APaXIFeuyfCvRbOCDxjjUN7Wxlj9bEmg1F7E2A/wDjj63c/wAWrW4v8H1hNDJHyFUsrBWBbKkggMMnGQd9xVgvuJQw6edNFHrOlOY6rqP6K6iMn2CtqghOxnEGms4jJtKmYph/vImMUmPZqUmpuoDgrBLy8h/SMVwo9jpyzgeWqEn3k1P0ClKUClKUHO+2RB47whSeguGx5nTgf510CeJXVlYZVgQw8wRgj7K5p29fRxvhsuM6IpyBnGSARjYH9LyqxPxh7z/RljMYk2kbUcrGMczYqpBYHQDnq2R6poPnwc37PC8TuWNuwjj7uNUIGIpsn1uYu+em2PDJw8CQLeHHT0i9Cnz1ciR/+cEe8VvdpuKNHiC3jctpXmmJSTHHuAF0qcO2CFyMABj4AHQ4Nel7y2iFq8EcUM5UMGGd4F/OQZ9YknJ670F1pSlApUD8cbP/AGj/APBm/DrxP20s1Vm5jHSrNgxyD1QT1ZAB08aCMtj6Xxl26xcOj5a+RnlALke1YwF/eNXSqv8ABvw54rFHl+fuGa4m/akJbH7qlV+qtvtpcOtq0cRxNcMsER8jJsW/dTU/uU0EV2PsluoLu4kUEX8knUZzAoMMQ6eqUBYD9c+dSnYi8aS0RZCTLAWglJ6l4iYyT+1gN+9WtZdqeHwxpEkjBI1VFAhl2CgADZPIVqdnOIx/lCdYiTDdxi5jJDDMkZEEww2CDgRHpvmgnO1XDjPbOqHEq4khb9GVDrQ/eABHiCR41s8F4gLi3imXYSor48sgHH1Hat2qXwLjsFnHPDPIUEV1Oidxj3W0zqBpBwFSULv+jQXSlVeL4QuGsMrchh5iOQj7QlfT2/4d/WD/AMKX/wAKDW7XD0i9sbPqmprqf9iLHLB88ysv3TVwqqdnCJuIX1x1VBBbR/upznOD03lA/dqV7V8Ra3tJpEwZAhEQPjI3cjH1uRQV62sU4pNdyyoPRgklnATgk4dxNKv6OWCqPE6KlewXEpJrNOd8/CzwTY8XjYoWBP6QAb66j+E9o+H2MKWjXB1wKEk+TkOXHrkkIQSWyTg9c147IcXgkvbkW8geG6VbmJh0LKeRMoB32Kxt++aDd4u/J4naS/mXEcts/wC0Plos/dkH71WioPtpw157SQRfPJiWA+UkZDp9pGk+wmtaHtzZcuGR5gnNiSVRpc7MPMLjqCPqoI/tr2ke2uoYvSobaJopHeSWIuNQaNVUHUMEhmP7ta9n2oV//wAzaEfqW+CfraQ/wqZ+PfD/AOsr91//ABr78e+Hf1pPuv8A+NBudk76Sezhll+cdct3dO+T+b4VL1W/j5w7+tx/Y38qfHzh39ci/v8A5UGXtOg5tg2NxdAZ8cGC4yM+R8vdUIHuZW9JSOYTSopt3RlMOjdljuEJBIBY5JBO5Kleg3bnj9rdyWwt545WjuFdgp3AKSpk/W1TPZcYs7f+yT+AoM/CrHlKdRDSOxeV8Y1MfIeAAAUDJwABWhdN/wCowD/9a4P/AFLb+VTlVXi19HDxKOSV1jjSzlLO5AVczQAZJ6bjFBaqVXvj1wz6QtP+Mn86+/Hnhn0haf8AHT+dBPk1Qe03GG4layQWMZZHcI08pCQFVccxdWeYQwUrlV8dvOr/AFESdmLJiSbO2JO5JiT+VBBz9oL6KPW8XDBGCq6heSYyzBVG1sepIFZLB7qXiKC7SBBDA0kSwuzgs7csszPGm4UEAAdHb2Ylx2UsQwYWdtqGQDykzuCDvjxBIrNwrgNrbFjb28MJYAMY0C5AzgHA9tBJVVe3kMii2uoApmgnQBWbSJFlPJaMsAcZLqc7+rVqrX4hYxzIY5UDISCQfMEMCCNwQQCD7KCtrxfiTSGMW1grhQxRrxy2kkgNhbfYEgj6qj7O9ntZbx76AoJyjK9urywqBEE77BQ4O2SSgUDxqfbsfYnraxsd8lssTnGxLEkjYbHbasVx2M4eEbFlbjun+jHlQRPwLj/0e190n+K9Tnazi72sSvFbPO7OFCqGIXZjrfQjNp2xsp3IqE+Bb/2e190n+K9Xeg5Lw2Z1Ervc8VhaaV5THbWUhjVm3wHltS7dOpwPdW7wYT3N1apLPfyRKzSyxXNoI9Dx4MYMqxqjd/caSd1FdNpQfNI8hXE47KW24nNDBzUaC4aVDHGJMW9xGWfEeNwsyRrt01Hy27bVA7aH0XinDr3okrGzmP7fejyfINk0GrBxLiTlgW4ggBOk+hQ95fBvnMr7iM9K99jZLy0aO19Enmtnkduc8axvDrYudSBirLrZj3cYHga6NSg86B5D7KcseQ+yvVKDVv7mKGNpZSiRoMszdAPM1kgKOoZdLKwBUjGCDuCDXy9tEljeKRQyOpVgfEEYI+yqV8GF08PP4XMSZLJvkmP9JA2TGw93T2bCgsnaEBViIAGJo+ntJH+dZezK4s7Yf7mP/sWqn8K11xNI1NlbpLGul3O7SBgxACxg7jGDnfx8qg+GfCLxJYkReA3J0Kq5BfwAHTleyg63UCUB4kcgHFoOvtlP8qpcHwh8XckLwCbYE952XYe1owCfZ1NWDsRf3N1PNcXVlLaOsccSo+SGGqRywYqM7kDGNsDffYIyOFeEXgQoPybeSfJnAxazt+Z+rE/h4A+QroHoyfoL9grX41wqK6gkgmXVHIpVh/mD4EHcHzqq9h+Kywytwu8YmeFc28p/+TB0Vv21Aww+vfc0F3pSlApSlApSlArFd+o/7J/gay15kTII8wRQUr4F/wD2e190n+K9XeojspwFLG1jto2Z1j1YZsZOWLb428al6BSlKBVX+EzhRuOG3CpnmIvNix11x98Y9pxj66tFfGXIwehoIrsnxb0uzt7jbMsSMwHg2BqH1NkVLVB9j+zwsLcwLIXQSSOmVxoVmLBBuchc9fH2dKnKBSlKBXP/AIR4jaT23FoxtAeVdgDd4HIGTjroY5HvHlXQK1+I2STRPFIupJFKMPMEYNBlhlDKGUgqwBUjoQdwR9Ve6g+xfBpbOzjt5ZhKYsqrAY7mToU+0LgVOUClKUCqz257NG7iV4W5d5btzLWXppbxRj+gwGCPd5VZqUClKUClKUClKUClKUClKUClKUClKUClKUClKUClKUClKUClKUClK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8" name="Picture 6" descr="http://www.awdsgn.com/classes/fall10/th/womeldorf/pages/wk8/images/4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19768"/>
            <a:ext cx="2857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3.gstatic.com/images?q=tbn:ANd9GcT2TGWVv5xqDt-elUaLbhDG1pTj1cddKixDJyW6l0YgzM30yMk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838200"/>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eng110.tolearn.net/wp-content/uploads/sites/7/2013/02/LegislativeSolution_Ju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86568"/>
            <a:ext cx="3829050" cy="2133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96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20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20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20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20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381000"/>
            <a:ext cx="8686800" cy="1143000"/>
          </a:xfrm>
        </p:spPr>
        <p:txBody>
          <a:bodyPr lIns="91440" rIns="91440" bIns="45720" anchor="ctr"/>
          <a:lstStyle/>
          <a:p>
            <a:pPr eaLnBrk="1" hangingPunct="1">
              <a:defRPr/>
            </a:pPr>
            <a:r>
              <a:rPr lang="en-US" sz="4600" dirty="0" smtClean="0">
                <a:effectLst>
                  <a:outerShdw blurRad="38100" dist="38100" dir="2700000" algn="tl">
                    <a:srgbClr val="FFFFFF"/>
                  </a:outerShdw>
                </a:effectLst>
                <a:latin typeface="Calibri" pitchFamily="34" charset="0"/>
              </a:rPr>
              <a:t>Regulations and Dispute Resolution</a:t>
            </a:r>
          </a:p>
        </p:txBody>
      </p:sp>
      <p:sp>
        <p:nvSpPr>
          <p:cNvPr id="37891" name="Rectangle 3"/>
          <p:cNvSpPr>
            <a:spLocks noGrp="1" noChangeArrowheads="1"/>
          </p:cNvSpPr>
          <p:nvPr>
            <p:ph type="body" idx="4294967295"/>
          </p:nvPr>
        </p:nvSpPr>
        <p:spPr/>
        <p:txBody>
          <a:bodyPr/>
          <a:lstStyle/>
          <a:p>
            <a:pPr eaLnBrk="1" hangingPunct="1">
              <a:defRPr/>
            </a:pPr>
            <a:r>
              <a:rPr lang="en-US" dirty="0" smtClean="0">
                <a:effectLst>
                  <a:outerShdw blurRad="38100" dist="38100" dir="2700000" algn="tl">
                    <a:srgbClr val="4E5B6F"/>
                  </a:outerShdw>
                </a:effectLst>
                <a:latin typeface="Constantia" pitchFamily="18" charset="0"/>
              </a:rPr>
              <a:t>Private vs. Public Law</a:t>
            </a:r>
          </a:p>
          <a:p>
            <a:pPr eaLnBrk="1" hangingPunct="1">
              <a:defRPr/>
            </a:pPr>
            <a:r>
              <a:rPr lang="en-US" dirty="0" smtClean="0">
                <a:effectLst>
                  <a:outerShdw blurRad="38100" dist="38100" dir="2700000" algn="tl">
                    <a:srgbClr val="4E5B6F"/>
                  </a:outerShdw>
                </a:effectLst>
                <a:latin typeface="Constantia" pitchFamily="18" charset="0"/>
              </a:rPr>
              <a:t>Civil Law</a:t>
            </a:r>
          </a:p>
          <a:p>
            <a:pPr eaLnBrk="1" hangingPunct="1">
              <a:defRPr/>
            </a:pPr>
            <a:r>
              <a:rPr lang="en-US" dirty="0" smtClean="0">
                <a:effectLst>
                  <a:outerShdw blurRad="38100" dist="38100" dir="2700000" algn="tl">
                    <a:srgbClr val="4E5B6F"/>
                  </a:outerShdw>
                </a:effectLst>
                <a:latin typeface="Constantia" pitchFamily="18" charset="0"/>
              </a:rPr>
              <a:t>Family Law</a:t>
            </a:r>
          </a:p>
          <a:p>
            <a:pPr marL="0" indent="0" eaLnBrk="1" hangingPunct="1">
              <a:buNone/>
              <a:defRPr/>
            </a:pPr>
            <a:endParaRPr lang="en-US" dirty="0" smtClean="0">
              <a:effectLst>
                <a:outerShdw blurRad="38100" dist="38100" dir="2700000" algn="tl">
                  <a:srgbClr val="4E5B6F"/>
                </a:outerShdw>
              </a:effectLst>
              <a:latin typeface="Constantia" pitchFamily="18" charset="0"/>
            </a:endParaRPr>
          </a:p>
          <a:p>
            <a:pPr eaLnBrk="1" hangingPunct="1">
              <a:defRPr/>
            </a:pPr>
            <a:endParaRPr lang="en-US" dirty="0" smtClean="0">
              <a:effectLst>
                <a:outerShdw blurRad="38100" dist="38100" dir="2700000" algn="tl">
                  <a:srgbClr val="4E5B6F"/>
                </a:outerShdw>
              </a:effectLst>
              <a:latin typeface="Constantia" pitchFamily="18" charset="0"/>
            </a:endParaRPr>
          </a:p>
          <a:p>
            <a:pPr eaLnBrk="1" hangingPunct="1">
              <a:buFont typeface="Wingdings 2" pitchFamily="18" charset="2"/>
              <a:buNone/>
              <a:defRPr/>
            </a:pPr>
            <a:endParaRPr lang="en-US" dirty="0" smtClean="0">
              <a:effectLst>
                <a:outerShdw blurRad="38100" dist="38100" dir="2700000" algn="tl">
                  <a:srgbClr val="4E5B6F"/>
                </a:outerShdw>
              </a:effectLst>
              <a:latin typeface="Constantia" pitchFamily="18" charset="0"/>
            </a:endParaRPr>
          </a:p>
        </p:txBody>
      </p:sp>
      <p:sp>
        <p:nvSpPr>
          <p:cNvPr id="10246" name="AutoShape 19" descr="Z"/>
          <p:cNvSpPr>
            <a:spLocks noChangeAspect="1" noChangeArrowheads="1"/>
          </p:cNvSpPr>
          <p:nvPr/>
        </p:nvSpPr>
        <p:spPr bwMode="auto">
          <a:xfrm>
            <a:off x="3238500" y="2571750"/>
            <a:ext cx="2667000" cy="1714500"/>
          </a:xfrm>
          <a:prstGeom prst="rect">
            <a:avLst/>
          </a:prstGeom>
          <a:noFill/>
          <a:ln w="9525">
            <a:noFill/>
            <a:miter lim="800000"/>
            <a:headEnd/>
            <a:tailEnd/>
          </a:ln>
        </p:spPr>
        <p:txBody>
          <a:bodyPr/>
          <a:lstStyle/>
          <a:p>
            <a:endParaRPr lang="en-CA"/>
          </a:p>
        </p:txBody>
      </p:sp>
      <p:sp>
        <p:nvSpPr>
          <p:cNvPr id="10247" name="AutoShape 21" descr="Z"/>
          <p:cNvSpPr>
            <a:spLocks noChangeAspect="1" noChangeArrowheads="1"/>
          </p:cNvSpPr>
          <p:nvPr/>
        </p:nvSpPr>
        <p:spPr bwMode="auto">
          <a:xfrm>
            <a:off x="3238500" y="2571750"/>
            <a:ext cx="2667000" cy="1714500"/>
          </a:xfrm>
          <a:prstGeom prst="rect">
            <a:avLst/>
          </a:prstGeom>
          <a:noFill/>
          <a:ln w="9525">
            <a:noFill/>
            <a:miter lim="800000"/>
            <a:headEnd/>
            <a:tailEnd/>
          </a:ln>
        </p:spPr>
        <p:txBody>
          <a:bodyPr/>
          <a:lstStyle/>
          <a:p>
            <a:endParaRPr lang="en-CA"/>
          </a:p>
        </p:txBody>
      </p:sp>
      <p:sp>
        <p:nvSpPr>
          <p:cNvPr id="10248" name="AutoShape 23" descr="Z"/>
          <p:cNvSpPr>
            <a:spLocks noChangeAspect="1" noChangeArrowheads="1"/>
          </p:cNvSpPr>
          <p:nvPr/>
        </p:nvSpPr>
        <p:spPr bwMode="auto">
          <a:xfrm>
            <a:off x="3352800" y="2643188"/>
            <a:ext cx="2438400" cy="1571625"/>
          </a:xfrm>
          <a:prstGeom prst="rect">
            <a:avLst/>
          </a:prstGeom>
          <a:noFill/>
          <a:ln w="9525">
            <a:noFill/>
            <a:miter lim="800000"/>
            <a:headEnd/>
            <a:tailEnd/>
          </a:ln>
        </p:spPr>
        <p:txBody>
          <a:bodyPr/>
          <a:lstStyle/>
          <a:p>
            <a:endParaRPr lang="en-CA"/>
          </a:p>
        </p:txBody>
      </p:sp>
      <p:pic>
        <p:nvPicPr>
          <p:cNvPr id="4098" name="Picture 2" descr="http://a66c7b.medialib.glogster.com/media/76/76c9a183c809eaab6e08f2649f6631a2765ada2c5dd590a281d8c6939c7ea77e/ciliv-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094" y="1684338"/>
            <a:ext cx="28575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ppsterdamlegalfoundation.org/wp-content/uploads/2013/08/Law-Offices-of-Richard-D.-Pal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647" y="3303588"/>
            <a:ext cx="2809875" cy="32956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2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20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20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rIns="91440" bIns="45720" anchor="ctr"/>
          <a:lstStyle/>
          <a:p>
            <a:pPr eaLnBrk="1" hangingPunct="1">
              <a:defRPr/>
            </a:pPr>
            <a:r>
              <a:rPr lang="en-US" smtClean="0">
                <a:effectLst>
                  <a:outerShdw blurRad="38100" dist="38100" dir="2700000" algn="tl">
                    <a:srgbClr val="FFFFFF"/>
                  </a:outerShdw>
                </a:effectLst>
                <a:latin typeface="Calibri" pitchFamily="34" charset="0"/>
              </a:rPr>
              <a:t>Course Supplies</a:t>
            </a:r>
          </a:p>
        </p:txBody>
      </p:sp>
      <p:sp>
        <p:nvSpPr>
          <p:cNvPr id="3" name="Content Placeholder 2"/>
          <p:cNvSpPr>
            <a:spLocks noGrp="1"/>
          </p:cNvSpPr>
          <p:nvPr>
            <p:ph idx="4294967295"/>
          </p:nvPr>
        </p:nvSpPr>
        <p:spPr/>
        <p:txBody>
          <a:bodyPr/>
          <a:lstStyle/>
          <a:p>
            <a:pPr eaLnBrk="1" hangingPunct="1">
              <a:lnSpc>
                <a:spcPct val="150000"/>
              </a:lnSpc>
              <a:defRPr/>
            </a:pPr>
            <a:r>
              <a:rPr lang="en-US" dirty="0" smtClean="0">
                <a:effectLst>
                  <a:outerShdw blurRad="38100" dist="38100" dir="2700000" algn="tl">
                    <a:srgbClr val="4E5B6F"/>
                  </a:outerShdw>
                </a:effectLst>
                <a:latin typeface="Constantia" pitchFamily="18" charset="0"/>
              </a:rPr>
              <a:t>Binder</a:t>
            </a:r>
          </a:p>
          <a:p>
            <a:pPr eaLnBrk="1" hangingPunct="1">
              <a:lnSpc>
                <a:spcPct val="150000"/>
              </a:lnSpc>
              <a:defRPr/>
            </a:pPr>
            <a:r>
              <a:rPr lang="en-US" dirty="0" smtClean="0">
                <a:effectLst>
                  <a:outerShdw blurRad="38100" dist="38100" dir="2700000" algn="tl">
                    <a:srgbClr val="4E5B6F"/>
                  </a:outerShdw>
                </a:effectLst>
                <a:latin typeface="Constantia" pitchFamily="18" charset="0"/>
              </a:rPr>
              <a:t>Textbook</a:t>
            </a:r>
          </a:p>
          <a:p>
            <a:pPr eaLnBrk="1" hangingPunct="1">
              <a:lnSpc>
                <a:spcPct val="150000"/>
              </a:lnSpc>
              <a:defRPr/>
            </a:pPr>
            <a:r>
              <a:rPr lang="en-US" dirty="0" smtClean="0">
                <a:effectLst>
                  <a:outerShdw blurRad="38100" dist="38100" dir="2700000" algn="tl">
                    <a:srgbClr val="4E5B6F"/>
                  </a:outerShdw>
                </a:effectLst>
                <a:latin typeface="Constantia" pitchFamily="18" charset="0"/>
              </a:rPr>
              <a:t>Print copies (</a:t>
            </a:r>
            <a:r>
              <a:rPr lang="en-US" dirty="0" smtClean="0">
                <a:effectLst>
                  <a:outerShdw blurRad="38100" dist="38100" dir="2700000" algn="tl">
                    <a:srgbClr val="4E5B6F"/>
                  </a:outerShdw>
                </a:effectLst>
                <a:latin typeface="Constantia" pitchFamily="18" charset="0"/>
              </a:rPr>
              <a:t>Assignments </a:t>
            </a:r>
            <a:r>
              <a:rPr lang="en-US" dirty="0" smtClean="0">
                <a:effectLst>
                  <a:outerShdw blurRad="38100" dist="38100" dir="2700000" algn="tl">
                    <a:srgbClr val="4E5B6F"/>
                  </a:outerShdw>
                </a:effectLst>
                <a:latin typeface="Constantia" pitchFamily="18" charset="0"/>
              </a:rPr>
              <a:t>&amp; Summative)</a:t>
            </a:r>
          </a:p>
          <a:p>
            <a:pPr eaLnBrk="1" hangingPunct="1">
              <a:defRPr/>
            </a:pPr>
            <a:endParaRPr lang="en-US" dirty="0" smtClean="0">
              <a:effectLst>
                <a:outerShdw blurRad="38100" dist="38100" dir="2700000" algn="tl">
                  <a:srgbClr val="4E5B6F"/>
                </a:outerShdw>
              </a:effectLst>
              <a:latin typeface="Constantia" pitchFamily="18" charset="0"/>
            </a:endParaRPr>
          </a:p>
        </p:txBody>
      </p:sp>
      <p:sp>
        <p:nvSpPr>
          <p:cNvPr id="79874" name="Form"/>
          <p:cNvSpPr>
            <a:spLocks noEditPoints="1" noChangeArrowheads="1"/>
          </p:cNvSpPr>
          <p:nvPr/>
        </p:nvSpPr>
        <p:spPr bwMode="auto">
          <a:xfrm>
            <a:off x="6553200" y="1676400"/>
            <a:ext cx="1809750" cy="221932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p:txBody>
          <a:bodyPr/>
          <a:lstStyle/>
          <a:p>
            <a:pPr eaLnBrk="1" hangingPunct="1"/>
            <a:r>
              <a:rPr lang="en-US" smtClean="0">
                <a:latin typeface="Calibri" pitchFamily="34" charset="0"/>
              </a:rPr>
              <a:t>What you will need:</a:t>
            </a:r>
          </a:p>
        </p:txBody>
      </p:sp>
      <p:sp>
        <p:nvSpPr>
          <p:cNvPr id="12290" name="Content Placeholder 2"/>
          <p:cNvSpPr>
            <a:spLocks noGrp="1"/>
          </p:cNvSpPr>
          <p:nvPr>
            <p:ph idx="4294967295"/>
          </p:nvPr>
        </p:nvSpPr>
        <p:spPr/>
        <p:txBody>
          <a:bodyPr/>
          <a:lstStyle/>
          <a:p>
            <a:pPr eaLnBrk="1" hangingPunct="1">
              <a:lnSpc>
                <a:spcPct val="80000"/>
              </a:lnSpc>
              <a:buFont typeface="Wingdings 2" pitchFamily="18" charset="2"/>
              <a:buNone/>
            </a:pPr>
            <a:r>
              <a:rPr lang="en-US" sz="2800" b="1" dirty="0" smtClean="0"/>
              <a:t>Notebook:</a:t>
            </a:r>
          </a:p>
          <a:p>
            <a:pPr eaLnBrk="1" hangingPunct="1">
              <a:lnSpc>
                <a:spcPct val="80000"/>
              </a:lnSpc>
              <a:buFont typeface="Wingdings 2" pitchFamily="18" charset="2"/>
              <a:buNone/>
            </a:pPr>
            <a:r>
              <a:rPr lang="en-US" sz="2800" dirty="0" smtClean="0"/>
              <a:t>	A 3-ring binder with dividers</a:t>
            </a:r>
          </a:p>
          <a:p>
            <a:pPr eaLnBrk="1" hangingPunct="1">
              <a:lnSpc>
                <a:spcPct val="80000"/>
              </a:lnSpc>
              <a:buFont typeface="Wingdings 2" pitchFamily="18" charset="2"/>
              <a:buNone/>
            </a:pPr>
            <a:endParaRPr lang="en-US" sz="2400" dirty="0" smtClean="0"/>
          </a:p>
          <a:p>
            <a:pPr eaLnBrk="1" hangingPunct="1">
              <a:lnSpc>
                <a:spcPct val="80000"/>
              </a:lnSpc>
              <a:buFont typeface="Wingdings 2" pitchFamily="18" charset="2"/>
              <a:buNone/>
            </a:pPr>
            <a:r>
              <a:rPr lang="en-US" sz="2800" b="1" dirty="0" smtClean="0"/>
              <a:t>Textbook</a:t>
            </a:r>
            <a:r>
              <a:rPr lang="en-US" sz="2800" dirty="0" smtClean="0"/>
              <a:t> (class set):</a:t>
            </a:r>
          </a:p>
          <a:p>
            <a:pPr eaLnBrk="1" hangingPunct="1">
              <a:lnSpc>
                <a:spcPct val="80000"/>
              </a:lnSpc>
              <a:buFont typeface="Wingdings 2" pitchFamily="18" charset="2"/>
              <a:buNone/>
            </a:pPr>
            <a:r>
              <a:rPr lang="en-US" sz="2800" dirty="0" smtClean="0"/>
              <a:t>	All About Law, 6</a:t>
            </a:r>
            <a:r>
              <a:rPr lang="en-US" sz="2800" baseline="30000" dirty="0" smtClean="0"/>
              <a:t>rd</a:t>
            </a:r>
            <a:r>
              <a:rPr lang="en-US" sz="2800" dirty="0" smtClean="0"/>
              <a:t> ed.</a:t>
            </a:r>
          </a:p>
          <a:p>
            <a:pPr eaLnBrk="1" hangingPunct="1">
              <a:lnSpc>
                <a:spcPct val="80000"/>
              </a:lnSpc>
              <a:buFont typeface="Wingdings 2" pitchFamily="18" charset="2"/>
              <a:buNone/>
            </a:pPr>
            <a:endParaRPr lang="en-US" sz="2800" dirty="0" smtClean="0"/>
          </a:p>
          <a:p>
            <a:pPr eaLnBrk="1" hangingPunct="1">
              <a:lnSpc>
                <a:spcPct val="80000"/>
              </a:lnSpc>
              <a:buFont typeface="Wingdings 2" pitchFamily="18" charset="2"/>
              <a:buNone/>
            </a:pPr>
            <a:endParaRPr lang="en-US" sz="2800" b="1" dirty="0" smtClean="0"/>
          </a:p>
          <a:p>
            <a:pPr eaLnBrk="1" hangingPunct="1">
              <a:lnSpc>
                <a:spcPct val="80000"/>
              </a:lnSpc>
              <a:buFont typeface="Wingdings 2" pitchFamily="18" charset="2"/>
              <a:buNone/>
            </a:pPr>
            <a:r>
              <a:rPr lang="en-US" sz="2800" b="1" dirty="0" smtClean="0"/>
              <a:t>Other Learning Materials:</a:t>
            </a:r>
          </a:p>
          <a:p>
            <a:pPr eaLnBrk="1" hangingPunct="1">
              <a:lnSpc>
                <a:spcPct val="80000"/>
              </a:lnSpc>
              <a:buFont typeface="Wingdings 2" pitchFamily="18" charset="2"/>
              <a:buNone/>
            </a:pPr>
            <a:r>
              <a:rPr lang="en-US" sz="2800" dirty="0" smtClean="0"/>
              <a:t>Computer Software, MS PowerPoint, MS Word</a:t>
            </a:r>
          </a:p>
          <a:p>
            <a:pPr eaLnBrk="1" hangingPunct="1">
              <a:lnSpc>
                <a:spcPct val="80000"/>
              </a:lnSpc>
              <a:buFont typeface="Wingdings 2" pitchFamily="18" charset="2"/>
              <a:buNone/>
            </a:pPr>
            <a:endParaRPr lang="en-US" sz="24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2.7|2.5|3.9"/>
</p:tagLst>
</file>

<file path=ppt/tags/tag2.xml><?xml version="1.0" encoding="utf-8"?>
<p:tagLst xmlns:a="http://schemas.openxmlformats.org/drawingml/2006/main" xmlns:r="http://schemas.openxmlformats.org/officeDocument/2006/relationships" xmlns:p="http://schemas.openxmlformats.org/presentationml/2006/main">
  <p:tag name="TIMING" val="|2.4|2.9|2.5|2.4|2.4|2.5"/>
</p:tagLst>
</file>

<file path=ppt/tags/tag3.xml><?xml version="1.0" encoding="utf-8"?>
<p:tagLst xmlns:a="http://schemas.openxmlformats.org/drawingml/2006/main" xmlns:r="http://schemas.openxmlformats.org/officeDocument/2006/relationships" xmlns:p="http://schemas.openxmlformats.org/presentationml/2006/main">
  <p:tag name="TIMING" val="|1.8|2.5|2.5|2.9"/>
</p:tagLst>
</file>

<file path=ppt/tags/tag4.xml><?xml version="1.0" encoding="utf-8"?>
<p:tagLst xmlns:a="http://schemas.openxmlformats.org/drawingml/2006/main" xmlns:r="http://schemas.openxmlformats.org/officeDocument/2006/relationships" xmlns:p="http://schemas.openxmlformats.org/presentationml/2006/main">
  <p:tag name="TIMING" val="|1.1|2.9|2.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Flow</Template>
  <TotalTime>12412</TotalTime>
  <Words>452</Words>
  <Application>Microsoft Office PowerPoint</Application>
  <PresentationFormat>On-screen Show (4:3)</PresentationFormat>
  <Paragraphs>68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PowerPoint Presentation</vt:lpstr>
      <vt:lpstr>PowerPoint Presentation</vt:lpstr>
      <vt:lpstr>Understanding Canadian Law</vt:lpstr>
      <vt:lpstr>Heritage</vt:lpstr>
      <vt:lpstr>Rights &amp; Freedoms </vt:lpstr>
      <vt:lpstr>Criminal Law &amp; Procedure</vt:lpstr>
      <vt:lpstr>Regulations and Dispute Resolution</vt:lpstr>
      <vt:lpstr>Course Supplies</vt:lpstr>
      <vt:lpstr>What you will need:</vt:lpstr>
      <vt:lpstr>Course Website:</vt:lpstr>
      <vt:lpstr>Essential Learning:</vt:lpstr>
      <vt:lpstr>Questions?    Comments?      Concerns?</vt:lpstr>
      <vt:lpstr>A Little bit about Mrs. Kelly: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Introduction to Business -- BBI 10</dc:title>
  <dc:creator>Jamie-Lynn Stewart</dc:creator>
  <cp:lastModifiedBy>Jamie-Lynn</cp:lastModifiedBy>
  <cp:revision>30</cp:revision>
  <dcterms:created xsi:type="dcterms:W3CDTF">2012-01-09T00:27:11Z</dcterms:created>
  <dcterms:modified xsi:type="dcterms:W3CDTF">2014-08-30T00:32:22Z</dcterms:modified>
</cp:coreProperties>
</file>